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5" r:id="rId3"/>
    <p:sldId id="279" r:id="rId4"/>
    <p:sldId id="275" r:id="rId5"/>
    <p:sldId id="276" r:id="rId6"/>
    <p:sldId id="299" r:id="rId7"/>
    <p:sldId id="294" r:id="rId8"/>
    <p:sldId id="277" r:id="rId9"/>
    <p:sldId id="280" r:id="rId10"/>
    <p:sldId id="288" r:id="rId11"/>
    <p:sldId id="258" r:id="rId12"/>
    <p:sldId id="282" r:id="rId13"/>
    <p:sldId id="298" r:id="rId14"/>
    <p:sldId id="297" r:id="rId15"/>
    <p:sldId id="263" r:id="rId16"/>
    <p:sldId id="260" r:id="rId17"/>
    <p:sldId id="261" r:id="rId18"/>
    <p:sldId id="262" r:id="rId19"/>
    <p:sldId id="300" r:id="rId20"/>
    <p:sldId id="264" r:id="rId21"/>
    <p:sldId id="267" r:id="rId22"/>
    <p:sldId id="265" r:id="rId23"/>
    <p:sldId id="292" r:id="rId24"/>
    <p:sldId id="271" r:id="rId25"/>
    <p:sldId id="289" r:id="rId26"/>
    <p:sldId id="270" r:id="rId27"/>
    <p:sldId id="301" r:id="rId28"/>
    <p:sldId id="302" r:id="rId29"/>
    <p:sldId id="30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B42"/>
    <a:srgbClr val="FF8A1A"/>
    <a:srgbClr val="006CBA"/>
    <a:srgbClr val="A55B80"/>
    <a:srgbClr val="9E5E5B"/>
    <a:srgbClr val="FFFF66"/>
    <a:srgbClr val="FF5050"/>
    <a:srgbClr val="8FC3CB"/>
    <a:srgbClr val="76ABAE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F0A78-57AD-4C79-BB4A-04C763538539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C879D-34BF-48B0-BC0D-1D74991C96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61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學員先用看的就行</a:t>
            </a:r>
            <a:endParaRPr lang="en-US" altLang="zh-TW" dirty="0"/>
          </a:p>
          <a:p>
            <a:r>
              <a:rPr lang="zh-TW" altLang="en-US" dirty="0"/>
              <a:t>登入利用隊輔的電腦</a:t>
            </a:r>
            <a:endParaRPr lang="en-US" altLang="zh-TW" dirty="0"/>
          </a:p>
          <a:p>
            <a:r>
              <a:rPr lang="zh-TW" altLang="en-US" dirty="0"/>
              <a:t>在這申明為何用隊輔的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397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提問按鈕名稱</a:t>
            </a:r>
            <a:endParaRPr lang="en-US" altLang="zh-TW" dirty="0"/>
          </a:p>
          <a:p>
            <a:r>
              <a:rPr lang="zh-TW" altLang="en-US" dirty="0"/>
              <a:t>找方塊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209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因硬體設備問題，</a:t>
            </a:r>
            <a:r>
              <a:rPr lang="en-US" altLang="zh-TW" dirty="0"/>
              <a:t>Y</a:t>
            </a:r>
            <a:r>
              <a:rPr lang="zh-TW" altLang="en-US" dirty="0"/>
              <a:t>軸向上</a:t>
            </a:r>
            <a:r>
              <a:rPr lang="en-US" altLang="zh-TW" dirty="0"/>
              <a:t>(</a:t>
            </a:r>
            <a:r>
              <a:rPr lang="zh-TW" altLang="en-US" dirty="0"/>
              <a:t>向前</a:t>
            </a:r>
            <a:r>
              <a:rPr lang="en-US" altLang="zh-TW" dirty="0"/>
              <a:t>)</a:t>
            </a:r>
            <a:r>
              <a:rPr lang="zh-TW" altLang="en-US" dirty="0"/>
              <a:t>推為負數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768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儲存盒子</a:t>
            </a:r>
            <a:r>
              <a:rPr lang="zh-TW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：將變數比喻成裝東西的盒子。這個盒子可以裝各種不同的東西，比如鉛筆、橡皮擦等。你可以說“這個盒子現在裝的是鉛筆，等會兒我們可以把橡皮擦放進去”。這樣，學生可以理解變數是可以存放和更改內容的容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034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儲存盒子</a:t>
            </a:r>
            <a:r>
              <a:rPr lang="zh-TW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：將變數比喻成裝東西的盒子。這個盒子可以裝各種不同的東西，比如鉛筆、橡皮擦等。你可以說“這個盒子現在裝的是鉛筆，等會兒我們可以把橡皮擦放進去”。這樣，學生可以理解變數是可以存放和更改內容的容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158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423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https://ftc-docs.firstinspires.org/en/latest/programming_resources/tutorial_specific/blocks/controlling_a_servo/Controlling-a-Servo-%28Blocks%29.html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B52C-BA06-4E4C-8874-04B7E8AEEF4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817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B52C-BA06-4E4C-8874-04B7E8AEEF4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09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Save</a:t>
            </a:r>
            <a:r>
              <a:rPr lang="zh-TW" altLang="en-US" dirty="0"/>
              <a:t> </a:t>
            </a:r>
            <a:r>
              <a:rPr lang="en-US" altLang="zh-TW" dirty="0"/>
              <a:t>OpMode:</a:t>
            </a:r>
            <a:r>
              <a:rPr lang="zh-TW" altLang="en-US" dirty="0"/>
              <a:t> 要記得常存檔，不然可能會發生一堆鳥事，然後辛辛苦苦的程式就沒了。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880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200" dirty="0">
                <a:solidFill>
                  <a:srgbClr val="EEEEEE"/>
                </a:solidFill>
              </a:rPr>
              <a:t>INIT:</a:t>
            </a:r>
            <a:r>
              <a:rPr lang="zh-TW" altLang="en-US" sz="1200" dirty="0">
                <a:solidFill>
                  <a:srgbClr val="EEEEEE"/>
                </a:solidFill>
              </a:rPr>
              <a:t> 先設定好初始的變數資料、預設機械手臂的角度</a:t>
            </a:r>
            <a:r>
              <a:rPr lang="en-US" altLang="zh-TW" sz="1200" dirty="0">
                <a:solidFill>
                  <a:srgbClr val="EEEEEE"/>
                </a:solidFill>
              </a:rPr>
              <a:t>…</a:t>
            </a:r>
            <a:endParaRPr lang="zh-TW" altLang="en-US" sz="1200" dirty="0">
              <a:solidFill>
                <a:srgbClr val="EEEEE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703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布林值是用於判斷目前的狀態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or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014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布林值是用於判斷目前的狀態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or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6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布林值是用於判斷目前的狀態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or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991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布林值是用於判斷目前的狀態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or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65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這邊可以造樣造句</a:t>
            </a:r>
            <a:r>
              <a:rPr lang="en-US" altLang="zh-TW" dirty="0"/>
              <a:t>(</a:t>
            </a:r>
            <a:r>
              <a:rPr lang="zh-TW" altLang="en-US" dirty="0"/>
              <a:t>加分機會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036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介紹蘑菇頭可記錄兩種數值形式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C879D-34BF-48B0-BC0D-1D74991C96F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02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CFB66F-F000-6457-7A6A-53BF6A9C9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AB24FB4-BA8F-B676-DC5F-D2490B464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CF0DBC-8570-6990-E92D-A7CE39F7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A67378-03B5-F962-168A-E52820D4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CA0786-853E-250A-B0C9-7AC16172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54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79D65-2EAB-A1DD-5235-2476CD52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58B1D3-7F4F-2844-B000-79AC8920E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594CE8-377B-95E0-20C9-03EDD058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C866DD-7A83-C68E-C93D-13A27446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70411D-B05D-8C2E-5645-2978F5BC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28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DF5121C-5969-F29F-55F1-68C558691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A7C44CD-C688-4056-A3C3-29DC4911E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F07693-6170-B4F1-090D-5AB855DC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049B34-3C2E-0D79-433F-51E5E94D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2788BB-0FF1-E0C0-7F98-DB5DC09F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57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C3D22-7F48-0327-793F-1C2AD511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911A29-8726-9158-CE40-4DE28679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BA0A04-7665-582A-B624-932493E9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78BDA9-F48B-5F0A-AF25-11D159AC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8E8C63-0698-FF35-14BB-99AEAFF1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69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9902A-7B9F-914B-3BE2-3DB36B8E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10A137-C671-6A3A-E807-E2B47D437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AE18CC-093D-E769-384B-9CF61074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6F980F-4BC3-88C3-48D2-0D4774C7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34174D-921B-2775-10DA-FC309A3F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61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C930D-20FA-3343-EF13-639D327E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8CA322-71CE-6897-776B-37EA5DC09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DAF4DF-0007-0122-7CE1-B1C6A9A0A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D2EF0B-121E-9EC0-60DD-B0ED6E8B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1B7B90-C24C-350C-3E48-20B8924D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157E8B-7188-125C-009B-5C1AC653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3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37D82-DD92-92F4-532C-D6A9A9940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7BDE93-69AD-6A69-790D-2DA1A3C63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BB19E1-C73F-4C0C-B0E5-FA3B529E1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C93043-C664-3955-B76D-372B8E43F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215F5ED-1766-3161-FFC1-7F5C1E2B3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C2B10D7-9826-BE17-8256-04C2D49E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F907BD0-8BFC-F651-3884-CDDBED02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EE1A195-54AC-871F-0046-B8BF6A2B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11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022E00-5911-69E5-27CD-AF046141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C6956F1-C0E2-19AA-F77F-BDC0127B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265868-AFD8-0336-7E4E-DD43E0B4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6DA46D-0311-99B6-6542-6DE383E7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293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95FEA94-F04C-4849-48F2-9CF244F8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499888-D92C-CC53-73B6-923482D6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8786F8-CBAC-F508-2301-BA8A0F6E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70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1493D-59FF-9E15-7F90-FB0DAD2D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717A97-F4F6-B873-DA5A-20804A5CA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027206-0BB0-F05C-E7E1-C47C16157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A3CC7A-8157-40E1-FF5D-57B40CAC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54DCBC-F4D1-FE38-79AA-AC21E2C1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F4E51A-8F80-8010-BBA7-F55F36D9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24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19251-94C4-63F5-CA00-B1EACC1E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045F1CB-CB6E-41A6-EAE5-58C57C352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CBAF76-FBD0-3E2C-A4B9-41741B02A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DF1280-4129-29CC-C6AC-21B1B0CB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13557C-4D43-F843-E58F-3C059172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8B86A2-B9AE-1C94-3AA3-B980349D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45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95F97F5-E028-DE16-5372-F94B82F51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8C7847-2E83-5947-FF4B-0B65E95A8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7E9D0B-4EDF-A46C-6E40-747FA1EA1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557DB-5A18-459D-8573-6DFD92D1763F}" type="datetimeFigureOut">
              <a:rPr lang="zh-TW" altLang="en-US" smtClean="0"/>
              <a:t>2024/10/28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4A1511-8294-372F-AA4A-6A3029830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DB66E1-4539-8A91-9298-D5760E854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32946-E507-49EC-8842-C6648905FA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24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scratch.mit.edu/projects/editor/?tutorial=getStarted" TargetMode="Externa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tc-docs.firstinspires.org/en/latest/programming_resources/tutorial_specific/blocks/creating_op_modes/Writing-an-Op-Mode-with-FTC-Block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tc-docs.firstinspires.org/en/latest/programming_resources/tutorial_specific/blocks/controlling_a_servo/Controlling-a-Servo-%28Blocks%29.html" TargetMode="External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revrobotics.com/duo-control/hello-robot-java/using-encoder" TargetMode="Externa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evrobotics.com/duo-control/hello-robot-blocks/part-4-going-beyond/exploring-functions" TargetMode="External"/><Relationship Id="rId2" Type="http://schemas.openxmlformats.org/officeDocument/2006/relationships/hyperlink" Target="https://gm0.org/en/latest/docs/software/tutorials/mecanum-drive.html#robot-centric-final-sample-cod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192.168.49.1:808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D9AAE-7D03-729F-13E7-70AD7AAB6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FTC</a:t>
            </a:r>
            <a:r>
              <a:rPr lang="zh-TW" alt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基礎程式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D2F519-EF62-1743-3554-E8A112AF83C5}"/>
              </a:ext>
            </a:extLst>
          </p:cNvPr>
          <p:cNvSpPr txBox="1"/>
          <p:nvPr/>
        </p:nvSpPr>
        <p:spPr>
          <a:xfrm>
            <a:off x="1524000" y="34290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/>
              <a:t>講師：許立穎</a:t>
            </a:r>
          </a:p>
        </p:txBody>
      </p:sp>
    </p:spTree>
    <p:extLst>
      <p:ext uri="{BB962C8B-B14F-4D97-AF65-F5344CB8AC3E}">
        <p14:creationId xmlns:p14="http://schemas.microsoft.com/office/powerpoint/2010/main" val="337416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51FC99-5A12-FD03-B482-52DE6580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zh-TW" sz="5000" b="1" strike="noStrike" spc="-1" dirty="0">
                <a:solidFill>
                  <a:schemeClr val="tx1">
                    <a:lumMod val="10000"/>
                    <a:lumOff val="90000"/>
                  </a:schemeClr>
                </a:solidFill>
                <a:latin typeface="DejaVu Sans"/>
              </a:rPr>
              <a:t>程式設計的元素</a:t>
            </a:r>
            <a:endParaRPr lang="zh-TW" altLang="en-US" sz="50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71F1EC-5EE2-FD6B-7449-A1137137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en-US" sz="3200" spc="-1" dirty="0">
                <a:solidFill>
                  <a:schemeClr val="tx1">
                    <a:lumMod val="10000"/>
                    <a:lumOff val="90000"/>
                  </a:schemeClr>
                </a:solidFill>
                <a:latin typeface="DejaVu Sans"/>
              </a:rPr>
              <a:t> </a:t>
            </a:r>
            <a:endParaRPr lang="en-US" altLang="zh-TW" sz="3200" spc="-1" dirty="0">
              <a:solidFill>
                <a:schemeClr val="tx1">
                  <a:lumMod val="10000"/>
                  <a:lumOff val="90000"/>
                </a:schemeClr>
              </a:solidFill>
              <a:latin typeface="DejaVu Sans"/>
            </a:endParaRPr>
          </a:p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zh-TW" sz="3200" b="0" strike="noStrike" spc="-1" dirty="0">
                <a:solidFill>
                  <a:schemeClr val="tx1">
                    <a:lumMod val="10000"/>
                    <a:lumOff val="90000"/>
                  </a:schemeClr>
                </a:solidFill>
                <a:latin typeface="DejaVu Sans"/>
              </a:rPr>
              <a:t>流程控制</a:t>
            </a:r>
            <a:endParaRPr lang="en-US" altLang="zh-TW" sz="3200" b="0" strike="noStrike" spc="-1" dirty="0">
              <a:solidFill>
                <a:schemeClr val="tx1">
                  <a:lumMod val="10000"/>
                  <a:lumOff val="90000"/>
                </a:schemeClr>
              </a:solidFill>
              <a:latin typeface="DejaVu Sans"/>
            </a:endParaRPr>
          </a:p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zh-TW" sz="3200" b="0" strike="noStrike" spc="-1" dirty="0">
                <a:solidFill>
                  <a:schemeClr val="tx1">
                    <a:lumMod val="10000"/>
                    <a:lumOff val="90000"/>
                  </a:schemeClr>
                </a:solidFill>
                <a:latin typeface="DejaVu Sans"/>
              </a:rPr>
              <a:t>迴圈</a:t>
            </a:r>
            <a:endParaRPr lang="zh-TW" altLang="en-US" sz="3200" b="0" strike="noStrike" spc="-1" dirty="0">
              <a:solidFill>
                <a:schemeClr val="tx1">
                  <a:lumMod val="10000"/>
                  <a:lumOff val="90000"/>
                </a:schemeClr>
              </a:solidFill>
              <a:latin typeface="DejaVu Sans"/>
            </a:endParaRPr>
          </a:p>
          <a:p>
            <a:pPr marL="565200" indent="-457200">
              <a:spcAft>
                <a:spcPts val="1060"/>
              </a:spcAft>
              <a:buClr>
                <a:srgbClr val="666666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zh-TW" sz="3200" b="0" strike="noStrike" spc="-1" dirty="0">
                <a:solidFill>
                  <a:srgbClr val="A6A6A6"/>
                </a:solidFill>
                <a:latin typeface="DejaVu Sans"/>
              </a:rPr>
              <a:t>子程式</a:t>
            </a:r>
            <a:endParaRPr lang="en-US" altLang="zh-TW" sz="3200" b="0" strike="noStrike" spc="-1" dirty="0">
              <a:solidFill>
                <a:srgbClr val="A6A6A6"/>
              </a:solidFill>
              <a:latin typeface="DejaVu Sans"/>
            </a:endParaRPr>
          </a:p>
          <a:p>
            <a:pPr marL="565200" indent="-457200">
              <a:spcAft>
                <a:spcPts val="1060"/>
              </a:spcAft>
              <a:buClr>
                <a:srgbClr val="999999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zh-TW" sz="3200" b="0" strike="noStrike" spc="-1" dirty="0">
                <a:solidFill>
                  <a:schemeClr val="tx1">
                    <a:lumMod val="65000"/>
                  </a:schemeClr>
                </a:solidFill>
                <a:latin typeface="DejaVu Sans"/>
              </a:rPr>
              <a:t>陣列</a:t>
            </a:r>
            <a:endParaRPr lang="en-US" altLang="zh-TW" sz="3200" b="0" strike="noStrike" spc="-1" dirty="0">
              <a:solidFill>
                <a:schemeClr val="tx1">
                  <a:lumMod val="65000"/>
                </a:schemeClr>
              </a:solidFill>
              <a:latin typeface="DejaVu Sans"/>
            </a:endParaRPr>
          </a:p>
          <a:p>
            <a:pPr marL="565200" indent="-457200">
              <a:spcAft>
                <a:spcPts val="1060"/>
              </a:spcAft>
              <a:buClr>
                <a:srgbClr val="999999"/>
              </a:buClr>
              <a:buSzPct val="45000"/>
              <a:buFont typeface="Wingdings" panose="05000000000000000000" pitchFamily="2" charset="2"/>
              <a:buChar char="l"/>
            </a:pPr>
            <a:r>
              <a:rPr lang="zh-TW" altLang="zh-TW" sz="3200" b="0" strike="noStrike" spc="-1" dirty="0">
                <a:solidFill>
                  <a:schemeClr val="tx1">
                    <a:lumMod val="65000"/>
                  </a:schemeClr>
                </a:solidFill>
                <a:latin typeface="DejaVu Sans"/>
              </a:rPr>
              <a:t>跨檔案</a:t>
            </a:r>
            <a:endParaRPr lang="en-US" altLang="zh-TW" sz="3200" b="0" strike="noStrike" spc="-1" dirty="0">
              <a:solidFill>
                <a:schemeClr val="tx1">
                  <a:lumMod val="65000"/>
                </a:schemeClr>
              </a:solidFill>
              <a:latin typeface="DejaVu San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19AC47B-C13A-9CE6-29C5-4913F605C750}"/>
              </a:ext>
            </a:extLst>
          </p:cNvPr>
          <p:cNvSpPr txBox="1"/>
          <p:nvPr/>
        </p:nvSpPr>
        <p:spPr>
          <a:xfrm>
            <a:off x="1394460" y="19202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資料型態</a:t>
            </a:r>
          </a:p>
        </p:txBody>
      </p:sp>
    </p:spTree>
    <p:extLst>
      <p:ext uri="{BB962C8B-B14F-4D97-AF65-F5344CB8AC3E}">
        <p14:creationId xmlns:p14="http://schemas.microsoft.com/office/powerpoint/2010/main" val="341636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A34B780-A59F-B0B8-F68C-3ED768600E70}"/>
              </a:ext>
            </a:extLst>
          </p:cNvPr>
          <p:cNvSpPr/>
          <p:nvPr/>
        </p:nvSpPr>
        <p:spPr>
          <a:xfrm>
            <a:off x="881476" y="2822712"/>
            <a:ext cx="4650643" cy="3315197"/>
          </a:xfrm>
          <a:prstGeom prst="roundRect">
            <a:avLst/>
          </a:prstGeom>
          <a:solidFill>
            <a:schemeClr val="bg1">
              <a:lumMod val="25000"/>
              <a:lumOff val="7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000" b="1" dirty="0"/>
              <a:t>Ex: </a:t>
            </a:r>
          </a:p>
          <a:p>
            <a:pPr algn="ctr"/>
            <a:r>
              <a:rPr lang="en-US" altLang="zh-TW" sz="4000" b="1" dirty="0"/>
              <a:t>0</a:t>
            </a:r>
            <a:r>
              <a:rPr lang="zh-TW" altLang="en-US" sz="4000" b="1" dirty="0"/>
              <a:t>、</a:t>
            </a:r>
            <a:r>
              <a:rPr lang="en-US" altLang="zh-TW" sz="4000" b="1" dirty="0"/>
              <a:t>1</a:t>
            </a:r>
            <a:r>
              <a:rPr lang="zh-TW" altLang="en-US" sz="4000" b="1" dirty="0"/>
              <a:t>、</a:t>
            </a:r>
            <a:r>
              <a:rPr lang="en-US" altLang="zh-TW" sz="4000" b="1" dirty="0"/>
              <a:t>0.8</a:t>
            </a:r>
            <a:r>
              <a:rPr lang="zh-TW" altLang="en-US" sz="4000" b="1" dirty="0"/>
              <a:t>、</a:t>
            </a:r>
            <a:r>
              <a:rPr lang="en-US" altLang="zh-TW" sz="4000" b="1" dirty="0"/>
              <a:t>-99</a:t>
            </a:r>
            <a:endParaRPr lang="zh-TW" altLang="en-US" sz="4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A95C2A-2A78-8A69-E41C-DC9D82ECEB74}"/>
              </a:ext>
            </a:extLst>
          </p:cNvPr>
          <p:cNvSpPr txBox="1"/>
          <p:nvPr/>
        </p:nvSpPr>
        <p:spPr>
          <a:xfrm>
            <a:off x="4464784" y="32004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/>
              <a:t>資料型態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562287-D97C-E568-3CE0-925FB37E6A09}"/>
              </a:ext>
            </a:extLst>
          </p:cNvPr>
          <p:cNvSpPr txBox="1"/>
          <p:nvPr/>
        </p:nvSpPr>
        <p:spPr>
          <a:xfrm>
            <a:off x="2555628" y="1901344"/>
            <a:ext cx="1302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數值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4A4F6D3-E1AA-0FBF-EC1A-6436A7DC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041" y="1932122"/>
            <a:ext cx="1916430" cy="707886"/>
          </a:xfrm>
        </p:spPr>
        <p:txBody>
          <a:bodyPr/>
          <a:lstStyle/>
          <a:p>
            <a:pPr algn="ctr"/>
            <a:r>
              <a:rPr lang="zh-TW" altLang="en-US" b="1" dirty="0"/>
              <a:t>布林值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76BD6EC-400F-3802-02AA-43F3357DA7CE}"/>
              </a:ext>
            </a:extLst>
          </p:cNvPr>
          <p:cNvSpPr/>
          <p:nvPr/>
        </p:nvSpPr>
        <p:spPr>
          <a:xfrm>
            <a:off x="6572935" y="2822712"/>
            <a:ext cx="4650643" cy="3315198"/>
          </a:xfrm>
          <a:prstGeom prst="roundRect">
            <a:avLst/>
          </a:prstGeom>
          <a:solidFill>
            <a:schemeClr val="bg1">
              <a:lumMod val="25000"/>
              <a:lumOff val="7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1" i="0" u="none" strike="noStrike" kern="1200" cap="none" spc="0" normalizeH="0" baseline="0" noProof="0" dirty="0">
                <a:ln>
                  <a:noFill/>
                </a:ln>
                <a:solidFill>
                  <a:srgbClr val="1B262C"/>
                </a:solidFill>
                <a:effectLst/>
                <a:uLnTx/>
                <a:uFillTx/>
                <a:latin typeface="Fira Code"/>
                <a:ea typeface="微軟正黑體"/>
                <a:cs typeface="+mn-cs"/>
              </a:rPr>
              <a:t>Ex: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1B262C"/>
                </a:solidFill>
                <a:effectLst/>
                <a:uLnTx/>
                <a:uFillTx/>
                <a:latin typeface="Fira Code"/>
                <a:ea typeface="微軟正黑體"/>
                <a:cs typeface="+mn-cs"/>
              </a:rPr>
              <a:t>TRUE</a:t>
            </a: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B262C"/>
                </a:solidFill>
                <a:effectLst/>
                <a:uLnTx/>
                <a:uFillTx/>
                <a:latin typeface="Fira Code"/>
                <a:ea typeface="微軟正黑體"/>
                <a:cs typeface="+mn-cs"/>
              </a:rPr>
              <a:t>、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1B262C"/>
                </a:solidFill>
                <a:effectLst/>
                <a:uLnTx/>
                <a:uFillTx/>
                <a:latin typeface="Fira Code"/>
                <a:ea typeface="微軟正黑體"/>
                <a:cs typeface="+mn-cs"/>
              </a:rPr>
              <a:t>FALSE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B262C"/>
              </a:solidFill>
              <a:effectLst/>
              <a:uLnTx/>
              <a:uFillTx/>
              <a:latin typeface="Fira Code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2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E1100-A419-287D-798E-4F230461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319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布林值</a:t>
            </a:r>
            <a:r>
              <a:rPr lang="en-US" altLang="zh-TW" b="1" dirty="0"/>
              <a:t>(</a:t>
            </a:r>
            <a:r>
              <a:rPr lang="zh-TW" altLang="en-US" b="1" dirty="0"/>
              <a:t>判斷是否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BEAD3E1-2C8B-7B94-E011-6A94B4BD2555}"/>
              </a:ext>
            </a:extLst>
          </p:cNvPr>
          <p:cNvGrpSpPr/>
          <p:nvPr/>
        </p:nvGrpSpPr>
        <p:grpSpPr>
          <a:xfrm>
            <a:off x="2825195" y="2143373"/>
            <a:ext cx="2641979" cy="3743410"/>
            <a:chOff x="7516808" y="2241816"/>
            <a:chExt cx="2641979" cy="3743410"/>
          </a:xfrm>
        </p:grpSpPr>
        <p:sp>
          <p:nvSpPr>
            <p:cNvPr id="22" name="圓形: 空心 21">
              <a:extLst>
                <a:ext uri="{FF2B5EF4-FFF2-40B4-BE49-F238E27FC236}">
                  <a16:creationId xmlns:a16="http://schemas.microsoft.com/office/drawing/2014/main" id="{C6A7F657-FE56-58FE-783D-9C18E912F486}"/>
                </a:ext>
              </a:extLst>
            </p:cNvPr>
            <p:cNvSpPr/>
            <p:nvPr/>
          </p:nvSpPr>
          <p:spPr>
            <a:xfrm>
              <a:off x="7516808" y="2241816"/>
              <a:ext cx="2641979" cy="2641979"/>
            </a:xfrm>
            <a:prstGeom prst="donut">
              <a:avLst>
                <a:gd name="adj" fmla="val 1568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B0A7FE3-86FB-1FC5-3213-54EFCC38E815}"/>
                </a:ext>
              </a:extLst>
            </p:cNvPr>
            <p:cNvSpPr txBox="1"/>
            <p:nvPr/>
          </p:nvSpPr>
          <p:spPr>
            <a:xfrm>
              <a:off x="7822134" y="4969564"/>
              <a:ext cx="2031325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6000" b="1" dirty="0">
                  <a:solidFill>
                    <a:srgbClr val="A9D18E"/>
                  </a:solidFill>
                </a:rPr>
                <a:t>TRUE</a:t>
              </a:r>
              <a:endParaRPr lang="zh-TW" altLang="en-US" sz="6000" b="1" dirty="0">
                <a:solidFill>
                  <a:srgbClr val="A9D18E"/>
                </a:solidFill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5DA875D-C168-EAAA-57AF-E6C5DB754771}"/>
              </a:ext>
            </a:extLst>
          </p:cNvPr>
          <p:cNvGrpSpPr/>
          <p:nvPr/>
        </p:nvGrpSpPr>
        <p:grpSpPr>
          <a:xfrm>
            <a:off x="6724828" y="1876547"/>
            <a:ext cx="3286858" cy="4010236"/>
            <a:chOff x="9570399" y="1549418"/>
            <a:chExt cx="2140207" cy="2611228"/>
          </a:xfrm>
        </p:grpSpPr>
        <p:sp>
          <p:nvSpPr>
            <p:cNvPr id="25" name="十字形 24">
              <a:extLst>
                <a:ext uri="{FF2B5EF4-FFF2-40B4-BE49-F238E27FC236}">
                  <a16:creationId xmlns:a16="http://schemas.microsoft.com/office/drawing/2014/main" id="{A28CC0EC-F651-2C6B-9453-DB9AE5B4AFE0}"/>
                </a:ext>
              </a:extLst>
            </p:cNvPr>
            <p:cNvSpPr/>
            <p:nvPr/>
          </p:nvSpPr>
          <p:spPr>
            <a:xfrm rot="2650893">
              <a:off x="9570399" y="1549418"/>
              <a:ext cx="2140207" cy="2140207"/>
            </a:xfrm>
            <a:prstGeom prst="plus">
              <a:avLst>
                <a:gd name="adj" fmla="val 40979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16F8A61D-4ECC-B724-4BE0-9CF33BC11A6C}"/>
                </a:ext>
              </a:extLst>
            </p:cNvPr>
            <p:cNvSpPr txBox="1"/>
            <p:nvPr/>
          </p:nvSpPr>
          <p:spPr>
            <a:xfrm>
              <a:off x="9794005" y="3499306"/>
              <a:ext cx="1692994" cy="661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b="1" dirty="0">
                  <a:solidFill>
                    <a:srgbClr val="FF5050"/>
                  </a:solidFill>
                </a:rPr>
                <a:t>FALSE</a:t>
              </a:r>
              <a:endParaRPr lang="zh-TW" altLang="en-US" sz="6000" b="1" dirty="0">
                <a:solidFill>
                  <a:srgbClr val="FF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38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E1100-A419-287D-798E-4F230461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439" y="1531820"/>
            <a:ext cx="4648200" cy="1325563"/>
          </a:xfrm>
        </p:spPr>
        <p:txBody>
          <a:bodyPr/>
          <a:lstStyle/>
          <a:p>
            <a:pPr algn="ctr"/>
            <a:r>
              <a:rPr lang="zh-TW" altLang="en-US" b="1" dirty="0"/>
              <a:t>布林值</a:t>
            </a:r>
            <a:r>
              <a:rPr lang="en-US" altLang="zh-TW" b="1" dirty="0"/>
              <a:t>(</a:t>
            </a:r>
            <a:r>
              <a:rPr lang="zh-TW" altLang="en-US" b="1" dirty="0"/>
              <a:t>判斷是否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1A8A0142-75A4-B84C-0447-8E1ADAD54E2F}"/>
              </a:ext>
            </a:extLst>
          </p:cNvPr>
          <p:cNvGrpSpPr/>
          <p:nvPr/>
        </p:nvGrpSpPr>
        <p:grpSpPr>
          <a:xfrm>
            <a:off x="6523628" y="2819998"/>
            <a:ext cx="1541857" cy="2249743"/>
            <a:chOff x="6523628" y="2819998"/>
            <a:chExt cx="1541857" cy="2249743"/>
          </a:xfrm>
        </p:grpSpPr>
        <p:sp>
          <p:nvSpPr>
            <p:cNvPr id="4" name="圓形: 空心 3">
              <a:extLst>
                <a:ext uri="{FF2B5EF4-FFF2-40B4-BE49-F238E27FC236}">
                  <a16:creationId xmlns:a16="http://schemas.microsoft.com/office/drawing/2014/main" id="{CA044E28-B4A7-0876-CBDB-5CF8270D0067}"/>
                </a:ext>
              </a:extLst>
            </p:cNvPr>
            <p:cNvSpPr/>
            <p:nvPr/>
          </p:nvSpPr>
          <p:spPr>
            <a:xfrm>
              <a:off x="6523628" y="2819998"/>
              <a:ext cx="1541857" cy="1541857"/>
            </a:xfrm>
            <a:prstGeom prst="donut">
              <a:avLst>
                <a:gd name="adj" fmla="val 1568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B2177FC-ED1B-55BA-84BA-E637E6269FAB}"/>
                </a:ext>
              </a:extLst>
            </p:cNvPr>
            <p:cNvSpPr txBox="1"/>
            <p:nvPr/>
          </p:nvSpPr>
          <p:spPr>
            <a:xfrm>
              <a:off x="6586671" y="4361855"/>
              <a:ext cx="1415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A9D18E"/>
                  </a:solidFill>
                </a:rPr>
                <a:t>TRUE</a:t>
              </a:r>
              <a:endParaRPr lang="zh-TW" altLang="en-US" sz="4000" b="1" dirty="0">
                <a:solidFill>
                  <a:srgbClr val="A9D18E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5CA8C02-CCD5-A67C-E359-B4590846D42A}"/>
              </a:ext>
            </a:extLst>
          </p:cNvPr>
          <p:cNvGrpSpPr/>
          <p:nvPr/>
        </p:nvGrpSpPr>
        <p:grpSpPr>
          <a:xfrm>
            <a:off x="9245592" y="2779237"/>
            <a:ext cx="1723549" cy="2290504"/>
            <a:chOff x="9211303" y="2784139"/>
            <a:chExt cx="1723549" cy="2290504"/>
          </a:xfrm>
        </p:grpSpPr>
        <p:sp>
          <p:nvSpPr>
            <p:cNvPr id="7" name="十字形 6">
              <a:extLst>
                <a:ext uri="{FF2B5EF4-FFF2-40B4-BE49-F238E27FC236}">
                  <a16:creationId xmlns:a16="http://schemas.microsoft.com/office/drawing/2014/main" id="{7D4F703A-1749-2E23-8E92-E365FCEA0CD4}"/>
                </a:ext>
              </a:extLst>
            </p:cNvPr>
            <p:cNvSpPr/>
            <p:nvPr/>
          </p:nvSpPr>
          <p:spPr>
            <a:xfrm rot="2624272">
              <a:off x="9247002" y="2784139"/>
              <a:ext cx="1652148" cy="1652148"/>
            </a:xfrm>
            <a:prstGeom prst="plus">
              <a:avLst>
                <a:gd name="adj" fmla="val 40979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7EBD602-CEEE-51D5-ABAF-AD3664AA84F3}"/>
                </a:ext>
              </a:extLst>
            </p:cNvPr>
            <p:cNvSpPr txBox="1"/>
            <p:nvPr/>
          </p:nvSpPr>
          <p:spPr>
            <a:xfrm>
              <a:off x="9211303" y="4366757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5050"/>
                  </a:solidFill>
                </a:rPr>
                <a:t>FALSE</a:t>
              </a:r>
              <a:endParaRPr lang="zh-TW" altLang="en-US" sz="4000" b="1" dirty="0">
                <a:solidFill>
                  <a:srgbClr val="FF5050"/>
                </a:solidFill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1F9FDF-1FF1-3862-DBDE-B5705BCE5234}"/>
              </a:ext>
            </a:extLst>
          </p:cNvPr>
          <p:cNvSpPr txBox="1"/>
          <p:nvPr/>
        </p:nvSpPr>
        <p:spPr>
          <a:xfrm>
            <a:off x="1391451" y="1840659"/>
            <a:ext cx="281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/>
              <a:t>條件</a:t>
            </a:r>
            <a:r>
              <a:rPr lang="en-US" altLang="zh-TW" sz="4000" dirty="0"/>
              <a:t>(</a:t>
            </a:r>
            <a:r>
              <a:rPr lang="zh-TW" altLang="en-US" sz="4000" dirty="0"/>
              <a:t>程式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43E1DF-EEF4-E91E-A444-379FD586ADB0}"/>
              </a:ext>
            </a:extLst>
          </p:cNvPr>
          <p:cNvSpPr txBox="1"/>
          <p:nvPr/>
        </p:nvSpPr>
        <p:spPr>
          <a:xfrm>
            <a:off x="1613502" y="421429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/>
              <a:t>真實情況</a:t>
            </a:r>
          </a:p>
        </p:txBody>
      </p:sp>
      <p:sp>
        <p:nvSpPr>
          <p:cNvPr id="11" name="十字形 10">
            <a:extLst>
              <a:ext uri="{FF2B5EF4-FFF2-40B4-BE49-F238E27FC236}">
                <a16:creationId xmlns:a16="http://schemas.microsoft.com/office/drawing/2014/main" id="{48E8B220-623C-A568-6C98-DD1B7C71B5C2}"/>
              </a:ext>
            </a:extLst>
          </p:cNvPr>
          <p:cNvSpPr/>
          <p:nvPr/>
        </p:nvSpPr>
        <p:spPr>
          <a:xfrm>
            <a:off x="2252272" y="2784139"/>
            <a:ext cx="958971" cy="958971"/>
          </a:xfrm>
          <a:prstGeom prst="plus">
            <a:avLst>
              <a:gd name="adj" fmla="val 3601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9A74953-C552-9294-6EEA-943E7FD66209}"/>
              </a:ext>
            </a:extLst>
          </p:cNvPr>
          <p:cNvGrpSpPr/>
          <p:nvPr/>
        </p:nvGrpSpPr>
        <p:grpSpPr>
          <a:xfrm>
            <a:off x="4630036" y="2885631"/>
            <a:ext cx="958973" cy="724344"/>
            <a:chOff x="4630036" y="2885631"/>
            <a:chExt cx="958973" cy="72434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763E1A-F8C3-CD00-AA70-7AC4902E7D3D}"/>
                </a:ext>
              </a:extLst>
            </p:cNvPr>
            <p:cNvSpPr/>
            <p:nvPr/>
          </p:nvSpPr>
          <p:spPr>
            <a:xfrm>
              <a:off x="4630037" y="2885631"/>
              <a:ext cx="958972" cy="2695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467744E-6418-C50B-9436-5FABDF0B081B}"/>
                </a:ext>
              </a:extLst>
            </p:cNvPr>
            <p:cNvSpPr/>
            <p:nvPr/>
          </p:nvSpPr>
          <p:spPr>
            <a:xfrm>
              <a:off x="4630036" y="3340436"/>
              <a:ext cx="958972" cy="2695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282DFC0-19AC-8CCD-1D32-BD083A6E835A}"/>
              </a:ext>
            </a:extLst>
          </p:cNvPr>
          <p:cNvSpPr txBox="1"/>
          <p:nvPr/>
        </p:nvSpPr>
        <p:spPr>
          <a:xfrm>
            <a:off x="8255429" y="3590926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/>
              <a:t>OR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35041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E1100-A419-287D-798E-4F230461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布林值</a:t>
            </a:r>
            <a:r>
              <a:rPr lang="en-US" altLang="zh-TW" b="1" dirty="0"/>
              <a:t>(</a:t>
            </a:r>
            <a:r>
              <a:rPr lang="zh-TW" altLang="en-US" b="1" dirty="0"/>
              <a:t>判斷是否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95E34F-2625-673A-D2C7-C84068DA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588"/>
            <a:ext cx="4304071" cy="531608"/>
          </a:xfrm>
        </p:spPr>
        <p:txBody>
          <a:bodyPr>
            <a:noAutofit/>
          </a:bodyPr>
          <a:lstStyle/>
          <a:p>
            <a:r>
              <a:rPr lang="zh-TW" altLang="en-US" sz="3500" dirty="0"/>
              <a:t>現在是否按下按鈕？</a:t>
            </a:r>
          </a:p>
        </p:txBody>
      </p:sp>
      <p:sp>
        <p:nvSpPr>
          <p:cNvPr id="7" name="圓柱形 6">
            <a:extLst>
              <a:ext uri="{FF2B5EF4-FFF2-40B4-BE49-F238E27FC236}">
                <a16:creationId xmlns:a16="http://schemas.microsoft.com/office/drawing/2014/main" id="{A72DAA29-A429-6E34-2C52-CD749E56C76A}"/>
              </a:ext>
            </a:extLst>
          </p:cNvPr>
          <p:cNvSpPr/>
          <p:nvPr/>
        </p:nvSpPr>
        <p:spPr>
          <a:xfrm>
            <a:off x="2136418" y="3765603"/>
            <a:ext cx="1897626" cy="850256"/>
          </a:xfrm>
          <a:prstGeom prst="can">
            <a:avLst>
              <a:gd name="adj" fmla="val 44149"/>
            </a:avLst>
          </a:prstGeom>
          <a:solidFill>
            <a:schemeClr val="accent5"/>
          </a:solidFill>
          <a:ln>
            <a:solidFill>
              <a:srgbClr val="A8CE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F6FED0-F3CB-86E4-99EC-8A79C8A82B75}"/>
              </a:ext>
            </a:extLst>
          </p:cNvPr>
          <p:cNvSpPr txBox="1"/>
          <p:nvPr/>
        </p:nvSpPr>
        <p:spPr>
          <a:xfrm>
            <a:off x="2608177" y="4692593"/>
            <a:ext cx="9541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/>
              <a:t>ON</a:t>
            </a:r>
            <a:endParaRPr lang="zh-TW" altLang="en-US" sz="5000" b="1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D8A3D76-6F77-1A9F-BBB0-BFC5F92D8154}"/>
              </a:ext>
            </a:extLst>
          </p:cNvPr>
          <p:cNvGrpSpPr/>
          <p:nvPr/>
        </p:nvGrpSpPr>
        <p:grpSpPr>
          <a:xfrm>
            <a:off x="9691689" y="4444181"/>
            <a:ext cx="1897626" cy="2218500"/>
            <a:chOff x="9691689" y="4444181"/>
            <a:chExt cx="1897626" cy="2218500"/>
          </a:xfrm>
        </p:grpSpPr>
        <p:sp>
          <p:nvSpPr>
            <p:cNvPr id="6" name="圓柱形 5">
              <a:extLst>
                <a:ext uri="{FF2B5EF4-FFF2-40B4-BE49-F238E27FC236}">
                  <a16:creationId xmlns:a16="http://schemas.microsoft.com/office/drawing/2014/main" id="{B522A3D1-1FC6-3E3C-C3D4-4A2E78B569C9}"/>
                </a:ext>
              </a:extLst>
            </p:cNvPr>
            <p:cNvSpPr/>
            <p:nvPr/>
          </p:nvSpPr>
          <p:spPr>
            <a:xfrm>
              <a:off x="9691689" y="4444181"/>
              <a:ext cx="1897626" cy="1279992"/>
            </a:xfrm>
            <a:prstGeom prst="can">
              <a:avLst>
                <a:gd name="adj" fmla="val 44149"/>
              </a:avLst>
            </a:prstGeom>
            <a:solidFill>
              <a:schemeClr val="accent5"/>
            </a:solidFill>
            <a:ln>
              <a:solidFill>
                <a:srgbClr val="A8CE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AAB9603-935E-CE4C-9ECE-69ACF167D147}"/>
                </a:ext>
              </a:extLst>
            </p:cNvPr>
            <p:cNvSpPr txBox="1"/>
            <p:nvPr/>
          </p:nvSpPr>
          <p:spPr>
            <a:xfrm>
              <a:off x="9971088" y="5800907"/>
              <a:ext cx="13388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000" b="1" dirty="0"/>
                <a:t>OFF</a:t>
              </a:r>
              <a:endParaRPr lang="zh-TW" altLang="en-US" sz="5000" b="1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71A560B-1E0E-DA17-BE6D-31366AEF286C}"/>
              </a:ext>
            </a:extLst>
          </p:cNvPr>
          <p:cNvGrpSpPr/>
          <p:nvPr/>
        </p:nvGrpSpPr>
        <p:grpSpPr>
          <a:xfrm>
            <a:off x="6636774" y="1670708"/>
            <a:ext cx="1897626" cy="2667116"/>
            <a:chOff x="6636774" y="1670708"/>
            <a:chExt cx="1897626" cy="2667116"/>
          </a:xfrm>
        </p:grpSpPr>
        <p:sp>
          <p:nvSpPr>
            <p:cNvPr id="10" name="圓形: 空心 9">
              <a:extLst>
                <a:ext uri="{FF2B5EF4-FFF2-40B4-BE49-F238E27FC236}">
                  <a16:creationId xmlns:a16="http://schemas.microsoft.com/office/drawing/2014/main" id="{BD725CC3-6CE1-8695-2865-4EC92028C5B6}"/>
                </a:ext>
              </a:extLst>
            </p:cNvPr>
            <p:cNvSpPr/>
            <p:nvPr/>
          </p:nvSpPr>
          <p:spPr>
            <a:xfrm>
              <a:off x="6636774" y="1670708"/>
              <a:ext cx="1897626" cy="1897626"/>
            </a:xfrm>
            <a:prstGeom prst="donut">
              <a:avLst>
                <a:gd name="adj" fmla="val 1568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F519DB-664A-2856-7342-32433F9B88F9}"/>
                </a:ext>
              </a:extLst>
            </p:cNvPr>
            <p:cNvSpPr txBox="1"/>
            <p:nvPr/>
          </p:nvSpPr>
          <p:spPr>
            <a:xfrm>
              <a:off x="6877701" y="3629938"/>
              <a:ext cx="1415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A9D18E"/>
                  </a:solidFill>
                </a:rPr>
                <a:t>TRUE</a:t>
              </a:r>
              <a:endParaRPr lang="zh-TW" altLang="en-US" sz="4000" b="1" dirty="0">
                <a:solidFill>
                  <a:srgbClr val="A9D18E"/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CFAAC47-7685-3DA0-3D50-D2F3F1AC5A1B}"/>
              </a:ext>
            </a:extLst>
          </p:cNvPr>
          <p:cNvGrpSpPr/>
          <p:nvPr/>
        </p:nvGrpSpPr>
        <p:grpSpPr>
          <a:xfrm>
            <a:off x="9570399" y="1549418"/>
            <a:ext cx="2140207" cy="2795172"/>
            <a:chOff x="9570399" y="1549418"/>
            <a:chExt cx="2140207" cy="2795172"/>
          </a:xfrm>
        </p:grpSpPr>
        <p:sp>
          <p:nvSpPr>
            <p:cNvPr id="11" name="十字形 10">
              <a:extLst>
                <a:ext uri="{FF2B5EF4-FFF2-40B4-BE49-F238E27FC236}">
                  <a16:creationId xmlns:a16="http://schemas.microsoft.com/office/drawing/2014/main" id="{E4807C65-1CD6-04A8-91A5-B22D065250A9}"/>
                </a:ext>
              </a:extLst>
            </p:cNvPr>
            <p:cNvSpPr/>
            <p:nvPr/>
          </p:nvSpPr>
          <p:spPr>
            <a:xfrm rot="2624272">
              <a:off x="9570399" y="1549418"/>
              <a:ext cx="2140207" cy="2140207"/>
            </a:xfrm>
            <a:prstGeom prst="plus">
              <a:avLst>
                <a:gd name="adj" fmla="val 40979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E94A16F-F9EB-E073-760F-376A12D40F07}"/>
                </a:ext>
              </a:extLst>
            </p:cNvPr>
            <p:cNvSpPr txBox="1"/>
            <p:nvPr/>
          </p:nvSpPr>
          <p:spPr>
            <a:xfrm>
              <a:off x="9787382" y="3636704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5050"/>
                  </a:solidFill>
                </a:rPr>
                <a:t>FALSE</a:t>
              </a:r>
              <a:endParaRPr lang="zh-TW" altLang="en-US" sz="4000" b="1" dirty="0">
                <a:solidFill>
                  <a:srgbClr val="FF5050"/>
                </a:solidFill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934C21B-83A1-64DA-00B9-456E6A17AA98}"/>
              </a:ext>
            </a:extLst>
          </p:cNvPr>
          <p:cNvGrpSpPr/>
          <p:nvPr/>
        </p:nvGrpSpPr>
        <p:grpSpPr>
          <a:xfrm>
            <a:off x="6636774" y="4704111"/>
            <a:ext cx="1897626" cy="1788764"/>
            <a:chOff x="6636774" y="4873917"/>
            <a:chExt cx="1897626" cy="1788764"/>
          </a:xfrm>
        </p:grpSpPr>
        <p:sp>
          <p:nvSpPr>
            <p:cNvPr id="17" name="圓柱形 16">
              <a:extLst>
                <a:ext uri="{FF2B5EF4-FFF2-40B4-BE49-F238E27FC236}">
                  <a16:creationId xmlns:a16="http://schemas.microsoft.com/office/drawing/2014/main" id="{95276534-833C-4935-D13B-0394A352C918}"/>
                </a:ext>
              </a:extLst>
            </p:cNvPr>
            <p:cNvSpPr/>
            <p:nvPr/>
          </p:nvSpPr>
          <p:spPr>
            <a:xfrm>
              <a:off x="6636774" y="4873917"/>
              <a:ext cx="1897626" cy="850256"/>
            </a:xfrm>
            <a:prstGeom prst="can">
              <a:avLst>
                <a:gd name="adj" fmla="val 44149"/>
              </a:avLst>
            </a:prstGeom>
            <a:solidFill>
              <a:schemeClr val="accent5"/>
            </a:solidFill>
            <a:ln>
              <a:solidFill>
                <a:srgbClr val="A8CE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91EA0EF-01BD-555D-1066-D5C306601C23}"/>
                </a:ext>
              </a:extLst>
            </p:cNvPr>
            <p:cNvSpPr txBox="1"/>
            <p:nvPr/>
          </p:nvSpPr>
          <p:spPr>
            <a:xfrm>
              <a:off x="7108533" y="5800907"/>
              <a:ext cx="95410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000" b="1" dirty="0"/>
                <a:t>ON</a:t>
              </a:r>
              <a:endParaRPr lang="zh-TW" altLang="en-US" sz="5000" b="1" dirty="0"/>
            </a:p>
          </p:txBody>
        </p:sp>
      </p:grpSp>
      <p:sp>
        <p:nvSpPr>
          <p:cNvPr id="12" name="矩形 11">
            <a:hlinkClick r:id="rId3" action="ppaction://hlinksldjump"/>
            <a:extLst>
              <a:ext uri="{FF2B5EF4-FFF2-40B4-BE49-F238E27FC236}">
                <a16:creationId xmlns:a16="http://schemas.microsoft.com/office/drawing/2014/main" id="{B9E43276-6DBD-5E67-7636-5051BCC840C0}"/>
              </a:ext>
            </a:extLst>
          </p:cNvPr>
          <p:cNvSpPr/>
          <p:nvPr/>
        </p:nvSpPr>
        <p:spPr>
          <a:xfrm>
            <a:off x="1250953" y="2687091"/>
            <a:ext cx="3668554" cy="3301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5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E1100-A419-287D-798E-4F230461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布林值</a:t>
            </a:r>
            <a:r>
              <a:rPr lang="en-US" altLang="zh-TW" b="1" dirty="0"/>
              <a:t>(</a:t>
            </a:r>
            <a:r>
              <a:rPr lang="zh-TW" altLang="en-US" b="1" dirty="0"/>
              <a:t>判斷是否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95E34F-2625-673A-D2C7-C84068DA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588"/>
            <a:ext cx="4304071" cy="531608"/>
          </a:xfrm>
        </p:spPr>
        <p:txBody>
          <a:bodyPr>
            <a:noAutofit/>
          </a:bodyPr>
          <a:lstStyle/>
          <a:p>
            <a:r>
              <a:rPr lang="zh-TW" altLang="en-US" sz="3500" dirty="0"/>
              <a:t>現在是否按下按鈕？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D8A3D76-6F77-1A9F-BBB0-BFC5F92D8154}"/>
              </a:ext>
            </a:extLst>
          </p:cNvPr>
          <p:cNvGrpSpPr/>
          <p:nvPr/>
        </p:nvGrpSpPr>
        <p:grpSpPr>
          <a:xfrm>
            <a:off x="9691689" y="4444181"/>
            <a:ext cx="1897626" cy="2218500"/>
            <a:chOff x="9691689" y="4444181"/>
            <a:chExt cx="1897626" cy="2218500"/>
          </a:xfrm>
        </p:grpSpPr>
        <p:sp>
          <p:nvSpPr>
            <p:cNvPr id="6" name="圓柱形 5">
              <a:extLst>
                <a:ext uri="{FF2B5EF4-FFF2-40B4-BE49-F238E27FC236}">
                  <a16:creationId xmlns:a16="http://schemas.microsoft.com/office/drawing/2014/main" id="{B522A3D1-1FC6-3E3C-C3D4-4A2E78B569C9}"/>
                </a:ext>
              </a:extLst>
            </p:cNvPr>
            <p:cNvSpPr/>
            <p:nvPr/>
          </p:nvSpPr>
          <p:spPr>
            <a:xfrm>
              <a:off x="9691689" y="4444181"/>
              <a:ext cx="1897626" cy="1279992"/>
            </a:xfrm>
            <a:prstGeom prst="can">
              <a:avLst>
                <a:gd name="adj" fmla="val 44149"/>
              </a:avLst>
            </a:prstGeom>
            <a:solidFill>
              <a:schemeClr val="accent5"/>
            </a:solidFill>
            <a:ln>
              <a:solidFill>
                <a:srgbClr val="A8CE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AAB9603-935E-CE4C-9ECE-69ACF167D147}"/>
                </a:ext>
              </a:extLst>
            </p:cNvPr>
            <p:cNvSpPr txBox="1"/>
            <p:nvPr/>
          </p:nvSpPr>
          <p:spPr>
            <a:xfrm>
              <a:off x="9971088" y="5800907"/>
              <a:ext cx="13388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000" b="1" dirty="0"/>
                <a:t>OFF</a:t>
              </a:r>
              <a:endParaRPr lang="zh-TW" altLang="en-US" sz="5000" b="1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71A560B-1E0E-DA17-BE6D-31366AEF286C}"/>
              </a:ext>
            </a:extLst>
          </p:cNvPr>
          <p:cNvGrpSpPr/>
          <p:nvPr/>
        </p:nvGrpSpPr>
        <p:grpSpPr>
          <a:xfrm>
            <a:off x="6636774" y="1670708"/>
            <a:ext cx="1897626" cy="2667116"/>
            <a:chOff x="6636774" y="1670708"/>
            <a:chExt cx="1897626" cy="2667116"/>
          </a:xfrm>
        </p:grpSpPr>
        <p:sp>
          <p:nvSpPr>
            <p:cNvPr id="10" name="圓形: 空心 9">
              <a:extLst>
                <a:ext uri="{FF2B5EF4-FFF2-40B4-BE49-F238E27FC236}">
                  <a16:creationId xmlns:a16="http://schemas.microsoft.com/office/drawing/2014/main" id="{BD725CC3-6CE1-8695-2865-4EC92028C5B6}"/>
                </a:ext>
              </a:extLst>
            </p:cNvPr>
            <p:cNvSpPr/>
            <p:nvPr/>
          </p:nvSpPr>
          <p:spPr>
            <a:xfrm>
              <a:off x="6636774" y="1670708"/>
              <a:ext cx="1897626" cy="1897626"/>
            </a:xfrm>
            <a:prstGeom prst="donut">
              <a:avLst>
                <a:gd name="adj" fmla="val 15689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F519DB-664A-2856-7342-32433F9B88F9}"/>
                </a:ext>
              </a:extLst>
            </p:cNvPr>
            <p:cNvSpPr txBox="1"/>
            <p:nvPr/>
          </p:nvSpPr>
          <p:spPr>
            <a:xfrm>
              <a:off x="6877701" y="3629938"/>
              <a:ext cx="1415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A9D18E"/>
                  </a:solidFill>
                </a:rPr>
                <a:t>TRUE</a:t>
              </a:r>
              <a:endParaRPr lang="zh-TW" altLang="en-US" sz="4000" b="1" dirty="0">
                <a:solidFill>
                  <a:srgbClr val="A9D18E"/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CFAAC47-7685-3DA0-3D50-D2F3F1AC5A1B}"/>
              </a:ext>
            </a:extLst>
          </p:cNvPr>
          <p:cNvGrpSpPr/>
          <p:nvPr/>
        </p:nvGrpSpPr>
        <p:grpSpPr>
          <a:xfrm>
            <a:off x="9570399" y="1549418"/>
            <a:ext cx="2140207" cy="2795172"/>
            <a:chOff x="9570399" y="1549418"/>
            <a:chExt cx="2140207" cy="2795172"/>
          </a:xfrm>
        </p:grpSpPr>
        <p:sp>
          <p:nvSpPr>
            <p:cNvPr id="11" name="十字形 10">
              <a:extLst>
                <a:ext uri="{FF2B5EF4-FFF2-40B4-BE49-F238E27FC236}">
                  <a16:creationId xmlns:a16="http://schemas.microsoft.com/office/drawing/2014/main" id="{E4807C65-1CD6-04A8-91A5-B22D065250A9}"/>
                </a:ext>
              </a:extLst>
            </p:cNvPr>
            <p:cNvSpPr/>
            <p:nvPr/>
          </p:nvSpPr>
          <p:spPr>
            <a:xfrm rot="2624272">
              <a:off x="9570399" y="1549418"/>
              <a:ext cx="2140207" cy="2140207"/>
            </a:xfrm>
            <a:prstGeom prst="plus">
              <a:avLst>
                <a:gd name="adj" fmla="val 40979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E94A16F-F9EB-E073-760F-376A12D40F07}"/>
                </a:ext>
              </a:extLst>
            </p:cNvPr>
            <p:cNvSpPr txBox="1"/>
            <p:nvPr/>
          </p:nvSpPr>
          <p:spPr>
            <a:xfrm>
              <a:off x="9787382" y="3636704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5050"/>
                  </a:solidFill>
                </a:rPr>
                <a:t>FALSE</a:t>
              </a:r>
              <a:endParaRPr lang="zh-TW" altLang="en-US" sz="4000" b="1" dirty="0">
                <a:solidFill>
                  <a:srgbClr val="FF5050"/>
                </a:solidFill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934C21B-83A1-64DA-00B9-456E6A17AA98}"/>
              </a:ext>
            </a:extLst>
          </p:cNvPr>
          <p:cNvGrpSpPr/>
          <p:nvPr/>
        </p:nvGrpSpPr>
        <p:grpSpPr>
          <a:xfrm>
            <a:off x="6636774" y="4704111"/>
            <a:ext cx="1897626" cy="1788764"/>
            <a:chOff x="6636774" y="4873917"/>
            <a:chExt cx="1897626" cy="1788764"/>
          </a:xfrm>
        </p:grpSpPr>
        <p:sp>
          <p:nvSpPr>
            <p:cNvPr id="17" name="圓柱形 16">
              <a:extLst>
                <a:ext uri="{FF2B5EF4-FFF2-40B4-BE49-F238E27FC236}">
                  <a16:creationId xmlns:a16="http://schemas.microsoft.com/office/drawing/2014/main" id="{95276534-833C-4935-D13B-0394A352C918}"/>
                </a:ext>
              </a:extLst>
            </p:cNvPr>
            <p:cNvSpPr/>
            <p:nvPr/>
          </p:nvSpPr>
          <p:spPr>
            <a:xfrm>
              <a:off x="6636774" y="4873917"/>
              <a:ext cx="1897626" cy="850256"/>
            </a:xfrm>
            <a:prstGeom prst="can">
              <a:avLst>
                <a:gd name="adj" fmla="val 44149"/>
              </a:avLst>
            </a:prstGeom>
            <a:solidFill>
              <a:schemeClr val="accent5"/>
            </a:solidFill>
            <a:ln>
              <a:solidFill>
                <a:srgbClr val="A8CEE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91EA0EF-01BD-555D-1066-D5C306601C23}"/>
                </a:ext>
              </a:extLst>
            </p:cNvPr>
            <p:cNvSpPr txBox="1"/>
            <p:nvPr/>
          </p:nvSpPr>
          <p:spPr>
            <a:xfrm>
              <a:off x="7108533" y="5800907"/>
              <a:ext cx="95410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000" b="1" dirty="0"/>
                <a:t>ON</a:t>
              </a:r>
              <a:endParaRPr lang="zh-TW" altLang="en-US" sz="5000" b="1" dirty="0"/>
            </a:p>
          </p:txBody>
        </p:sp>
      </p:grpSp>
      <p:sp>
        <p:nvSpPr>
          <p:cNvPr id="20" name="圓柱形 19">
            <a:extLst>
              <a:ext uri="{FF2B5EF4-FFF2-40B4-BE49-F238E27FC236}">
                <a16:creationId xmlns:a16="http://schemas.microsoft.com/office/drawing/2014/main" id="{79AC5036-8E4E-34D3-17EA-90E95AF8718B}"/>
              </a:ext>
            </a:extLst>
          </p:cNvPr>
          <p:cNvSpPr/>
          <p:nvPr/>
        </p:nvSpPr>
        <p:spPr>
          <a:xfrm>
            <a:off x="2136418" y="3335867"/>
            <a:ext cx="1897626" cy="1279992"/>
          </a:xfrm>
          <a:prstGeom prst="can">
            <a:avLst>
              <a:gd name="adj" fmla="val 44149"/>
            </a:avLst>
          </a:prstGeom>
          <a:solidFill>
            <a:schemeClr val="accent5"/>
          </a:solidFill>
          <a:ln>
            <a:solidFill>
              <a:srgbClr val="A8CE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7CB36E-FEBE-434B-2887-E9546CA55F2F}"/>
              </a:ext>
            </a:extLst>
          </p:cNvPr>
          <p:cNvSpPr txBox="1"/>
          <p:nvPr/>
        </p:nvSpPr>
        <p:spPr>
          <a:xfrm>
            <a:off x="2415817" y="4692593"/>
            <a:ext cx="13388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/>
              <a:t>OFF</a:t>
            </a:r>
            <a:endParaRPr lang="zh-TW" altLang="en-US" sz="5000" b="1" dirty="0"/>
          </a:p>
        </p:txBody>
      </p:sp>
      <p:sp>
        <p:nvSpPr>
          <p:cNvPr id="22" name="矩形 21">
            <a:hlinkClick r:id="rId3" action="ppaction://hlinksldjump"/>
            <a:extLst>
              <a:ext uri="{FF2B5EF4-FFF2-40B4-BE49-F238E27FC236}">
                <a16:creationId xmlns:a16="http://schemas.microsoft.com/office/drawing/2014/main" id="{8BAD7C7A-A067-7BF4-158D-D402B8E7B3D0}"/>
              </a:ext>
            </a:extLst>
          </p:cNvPr>
          <p:cNvSpPr/>
          <p:nvPr/>
        </p:nvSpPr>
        <p:spPr>
          <a:xfrm>
            <a:off x="1250954" y="2687091"/>
            <a:ext cx="3609804" cy="3301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49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F143E-B9E9-F3A4-BB51-F54D0087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752" y="408516"/>
            <a:ext cx="2444496" cy="781095"/>
          </a:xfrm>
        </p:spPr>
        <p:txBody>
          <a:bodyPr/>
          <a:lstStyle/>
          <a:p>
            <a:pPr algn="ctr"/>
            <a:r>
              <a:rPr lang="zh-TW" altLang="zh-TW" sz="4400" b="1" strike="noStrike" spc="-1" dirty="0">
                <a:latin typeface="DejaVu Sans"/>
              </a:rPr>
              <a:t>流程控制</a:t>
            </a:r>
            <a:endParaRPr lang="zh-TW" altLang="en-US" b="1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A0F4A72-A667-50F0-FA94-70D014FD9DB0}"/>
              </a:ext>
            </a:extLst>
          </p:cNvPr>
          <p:cNvGrpSpPr/>
          <p:nvPr/>
        </p:nvGrpSpPr>
        <p:grpSpPr>
          <a:xfrm>
            <a:off x="2420365" y="1480260"/>
            <a:ext cx="3463297" cy="707886"/>
            <a:chOff x="374041" y="356898"/>
            <a:chExt cx="2585668" cy="707886"/>
          </a:xfrm>
        </p:grpSpPr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3FC709CF-3DA8-90C9-FCE4-64BBC366D08F}"/>
                </a:ext>
              </a:extLst>
            </p:cNvPr>
            <p:cNvSpPr/>
            <p:nvPr/>
          </p:nvSpPr>
          <p:spPr>
            <a:xfrm>
              <a:off x="374041" y="358935"/>
              <a:ext cx="138445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5A80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F06324C-4C2F-F20E-7AFE-173DA5CEC41B}"/>
                </a:ext>
              </a:extLst>
            </p:cNvPr>
            <p:cNvSpPr txBox="1"/>
            <p:nvPr/>
          </p:nvSpPr>
          <p:spPr>
            <a:xfrm>
              <a:off x="509173" y="356898"/>
              <a:ext cx="2450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5A80A5"/>
                  </a:solidFill>
                </a:rPr>
                <a:t>Logic(</a:t>
              </a:r>
              <a:r>
                <a:rPr lang="zh-TW" altLang="en-US" sz="4000" b="1" dirty="0">
                  <a:solidFill>
                    <a:srgbClr val="5A80A5"/>
                  </a:solidFill>
                </a:rPr>
                <a:t>邏輯</a:t>
              </a:r>
              <a:r>
                <a:rPr lang="en-US" altLang="zh-TW" sz="4000" b="1" dirty="0">
                  <a:solidFill>
                    <a:srgbClr val="5A80A5"/>
                  </a:solidFill>
                </a:rPr>
                <a:t>)</a:t>
              </a:r>
              <a:endParaRPr lang="zh-TW" altLang="en-US" sz="4000" b="1" dirty="0">
                <a:solidFill>
                  <a:srgbClr val="5A80A5"/>
                </a:solidFill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1DF060F-094D-9F63-3AD4-00BC08819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47" y="2478795"/>
            <a:ext cx="3389251" cy="38356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CEA251-C5B9-7CC0-63B6-31CEB40FC03F}"/>
              </a:ext>
            </a:extLst>
          </p:cNvPr>
          <p:cNvSpPr txBox="1"/>
          <p:nvPr/>
        </p:nvSpPr>
        <p:spPr>
          <a:xfrm>
            <a:off x="5271917" y="2616622"/>
            <a:ext cx="7237062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5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如果</a:t>
            </a:r>
            <a:r>
              <a:rPr lang="en-US" altLang="zh-TW" sz="4500" dirty="0">
                <a:solidFill>
                  <a:srgbClr val="A8CEE7"/>
                </a:solidFill>
              </a:rPr>
              <a:t>(</a:t>
            </a:r>
            <a:r>
              <a:rPr lang="zh-TW" altLang="en-US" sz="4500" dirty="0">
                <a:solidFill>
                  <a:srgbClr val="A8CEE7"/>
                </a:solidFill>
              </a:rPr>
              <a:t>           </a:t>
            </a:r>
            <a:r>
              <a:rPr lang="en-US" altLang="zh-TW" sz="4500" dirty="0">
                <a:solidFill>
                  <a:srgbClr val="A8CEE7"/>
                </a:solidFill>
              </a:rPr>
              <a:t>)</a:t>
            </a:r>
          </a:p>
          <a:p>
            <a:endParaRPr lang="en-US" altLang="zh-TW" sz="3000" dirty="0">
              <a:solidFill>
                <a:srgbClr val="A8CEE7"/>
              </a:solidFill>
            </a:endParaRPr>
          </a:p>
          <a:p>
            <a:r>
              <a:rPr lang="zh-TW" altLang="en-US" sz="4500" b="1" dirty="0">
                <a:solidFill>
                  <a:srgbClr val="A8CEE7"/>
                </a:solidFill>
              </a:rPr>
              <a:t>執行</a:t>
            </a:r>
            <a:r>
              <a:rPr lang="en-US" altLang="zh-TW" sz="4500" dirty="0">
                <a:solidFill>
                  <a:srgbClr val="A8CEE7"/>
                </a:solidFill>
              </a:rPr>
              <a:t>{</a:t>
            </a:r>
            <a:r>
              <a:rPr lang="zh-TW" altLang="en-US" sz="4500" dirty="0">
                <a:solidFill>
                  <a:srgbClr val="A8CEE7"/>
                </a:solidFill>
              </a:rPr>
              <a:t>         </a:t>
            </a:r>
            <a:r>
              <a:rPr lang="en-US" altLang="zh-TW" sz="4500" dirty="0">
                <a:solidFill>
                  <a:srgbClr val="A8CEE7"/>
                </a:solidFill>
              </a:rPr>
              <a:t>}</a:t>
            </a:r>
          </a:p>
          <a:p>
            <a:endParaRPr lang="en-US" altLang="zh-TW" sz="4000" dirty="0">
              <a:solidFill>
                <a:srgbClr val="A8CEE7"/>
              </a:solidFill>
            </a:endParaRPr>
          </a:p>
          <a:p>
            <a:r>
              <a:rPr lang="zh-TW" altLang="en-US" sz="4500" b="1" dirty="0">
                <a:solidFill>
                  <a:srgbClr val="A8CEE7"/>
                </a:solidFill>
              </a:rPr>
              <a:t>否則執行</a:t>
            </a:r>
            <a:r>
              <a:rPr lang="en-US" altLang="zh-TW" sz="4500" dirty="0">
                <a:solidFill>
                  <a:srgbClr val="A8CEE7"/>
                </a:solidFill>
              </a:rPr>
              <a:t>{</a:t>
            </a:r>
            <a:r>
              <a:rPr lang="zh-TW" altLang="en-US" sz="4500" dirty="0">
                <a:solidFill>
                  <a:srgbClr val="A8CEE7"/>
                </a:solidFill>
              </a:rPr>
              <a:t>           </a:t>
            </a:r>
            <a:r>
              <a:rPr lang="en-US" altLang="zh-TW" sz="4500" dirty="0">
                <a:solidFill>
                  <a:srgbClr val="A8CEE7"/>
                </a:solidFill>
              </a:rPr>
              <a:t>}</a:t>
            </a:r>
            <a:endParaRPr lang="zh-TW" altLang="en-US" sz="4500" dirty="0">
              <a:solidFill>
                <a:srgbClr val="A8CEE7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88EC2C4-30AE-C655-1606-60C5809B9D04}"/>
              </a:ext>
            </a:extLst>
          </p:cNvPr>
          <p:cNvGrpSpPr/>
          <p:nvPr/>
        </p:nvGrpSpPr>
        <p:grpSpPr>
          <a:xfrm>
            <a:off x="6842573" y="2643114"/>
            <a:ext cx="4810696" cy="3216415"/>
            <a:chOff x="6890548" y="2651973"/>
            <a:chExt cx="4810696" cy="3216415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DC18D0F-BBB3-E79B-DD25-F29B95E02F18}"/>
                </a:ext>
              </a:extLst>
            </p:cNvPr>
            <p:cNvSpPr txBox="1"/>
            <p:nvPr/>
          </p:nvSpPr>
          <p:spPr>
            <a:xfrm>
              <a:off x="6921028" y="2651973"/>
              <a:ext cx="362331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zh-TW" sz="4500" b="1" strike="noStrike" spc="-1" dirty="0">
                  <a:latin typeface="DejaVu Sans"/>
                </a:rPr>
                <a:t>紅綠燈</a:t>
              </a:r>
              <a:r>
                <a:rPr lang="zh-TW" altLang="en-US" sz="4500" b="1" spc="-1" dirty="0">
                  <a:latin typeface="DejaVu Sans"/>
                </a:rPr>
                <a:t>是</a:t>
              </a:r>
              <a:r>
                <a:rPr lang="zh-TW" altLang="en-US" sz="4500" b="1" spc="-1" dirty="0">
                  <a:solidFill>
                    <a:srgbClr val="FF5050"/>
                  </a:solidFill>
                  <a:latin typeface="DejaVu Sans"/>
                </a:rPr>
                <a:t>紅燈</a:t>
              </a:r>
              <a:endParaRPr lang="zh-TW" altLang="en-US" sz="4500" dirty="0">
                <a:solidFill>
                  <a:srgbClr val="FF5050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1D563300-9802-537E-DAC2-81320B69B1C1}"/>
                </a:ext>
              </a:extLst>
            </p:cNvPr>
            <p:cNvSpPr txBox="1"/>
            <p:nvPr/>
          </p:nvSpPr>
          <p:spPr>
            <a:xfrm>
              <a:off x="6890548" y="3775025"/>
              <a:ext cx="3077177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4500" b="1" spc="-1" dirty="0">
                  <a:latin typeface="DejaVu Sans"/>
                </a:rPr>
                <a:t>車子</a:t>
              </a:r>
              <a:r>
                <a:rPr lang="zh-TW" altLang="en-US" sz="4500" b="1" spc="-1" dirty="0">
                  <a:solidFill>
                    <a:srgbClr val="FF5050"/>
                  </a:solidFill>
                  <a:latin typeface="DejaVu Sans"/>
                </a:rPr>
                <a:t>停下來</a:t>
              </a:r>
              <a:endParaRPr lang="zh-TW" altLang="en-US" sz="4500" dirty="0">
                <a:solidFill>
                  <a:srgbClr val="FF505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2CF9DBF-91F5-E857-30F9-B217B39BC130}"/>
                </a:ext>
              </a:extLst>
            </p:cNvPr>
            <p:cNvSpPr txBox="1"/>
            <p:nvPr/>
          </p:nvSpPr>
          <p:spPr>
            <a:xfrm>
              <a:off x="8077934" y="5083558"/>
              <a:ext cx="362331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4500" b="1" spc="-1" dirty="0">
                  <a:latin typeface="DejaVu Sans"/>
                </a:rPr>
                <a:t>車子</a:t>
              </a:r>
              <a:r>
                <a:rPr lang="zh-TW" altLang="en-US" sz="4500" b="1" spc="-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DejaVu Sans"/>
                </a:rPr>
                <a:t>持續移動</a:t>
              </a:r>
              <a:endParaRPr lang="zh-TW" altLang="en-US" sz="45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110A530-F42B-A125-8EA9-5ADD2A5CF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48" y="871172"/>
            <a:ext cx="1371600" cy="1143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1868447-2EFC-5745-4B7E-34157B954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07" y="112636"/>
            <a:ext cx="1371600" cy="24827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83874C9-4501-9E25-F0CF-091C90DDED6E}"/>
              </a:ext>
            </a:extLst>
          </p:cNvPr>
          <p:cNvSpPr/>
          <p:nvPr/>
        </p:nvSpPr>
        <p:spPr>
          <a:xfrm>
            <a:off x="-4832" y="-156083"/>
            <a:ext cx="1894114" cy="156083"/>
          </a:xfrm>
          <a:prstGeom prst="rect">
            <a:avLst/>
          </a:prstGeom>
          <a:solidFill>
            <a:srgbClr val="1B262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DB227AA-24F5-95C6-0928-92F5539D31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3" t="1297" r="1"/>
          <a:stretch/>
        </p:blipFill>
        <p:spPr>
          <a:xfrm>
            <a:off x="-4832" y="0"/>
            <a:ext cx="2188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9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F98D6032-6685-5A11-F9F2-A9313101B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88" y="3419025"/>
            <a:ext cx="4339087" cy="2151105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E134C28B-E51E-20A5-2386-ABA8DB0BC1B0}"/>
              </a:ext>
            </a:extLst>
          </p:cNvPr>
          <p:cNvGrpSpPr/>
          <p:nvPr/>
        </p:nvGrpSpPr>
        <p:grpSpPr>
          <a:xfrm>
            <a:off x="2173788" y="423508"/>
            <a:ext cx="5982660" cy="707886"/>
            <a:chOff x="374041" y="356898"/>
            <a:chExt cx="4466603" cy="707886"/>
          </a:xfrm>
        </p:grpSpPr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7DDB2718-3232-696C-DFD3-DDCFC7817AE6}"/>
                </a:ext>
              </a:extLst>
            </p:cNvPr>
            <p:cNvSpPr/>
            <p:nvPr/>
          </p:nvSpPr>
          <p:spPr>
            <a:xfrm>
              <a:off x="374041" y="358935"/>
              <a:ext cx="138445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58A7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8B8FF69-57CC-3A16-27F5-D6734ED7BF68}"/>
                </a:ext>
              </a:extLst>
            </p:cNvPr>
            <p:cNvSpPr txBox="1"/>
            <p:nvPr/>
          </p:nvSpPr>
          <p:spPr>
            <a:xfrm>
              <a:off x="509173" y="356898"/>
              <a:ext cx="43314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58A758"/>
                  </a:solidFill>
                </a:rPr>
                <a:t>Loops(</a:t>
              </a:r>
              <a:r>
                <a:rPr lang="zh-TW" altLang="en-US" sz="4000" b="1" dirty="0">
                  <a:solidFill>
                    <a:srgbClr val="58A758"/>
                  </a:solidFill>
                </a:rPr>
                <a:t>迴圈、重複執行</a:t>
              </a:r>
              <a:r>
                <a:rPr lang="en-US" altLang="zh-TW" sz="4000" b="1" dirty="0">
                  <a:solidFill>
                    <a:srgbClr val="58A758"/>
                  </a:solidFill>
                </a:rPr>
                <a:t>)</a:t>
              </a:r>
              <a:endParaRPr lang="zh-TW" altLang="en-US" sz="4000" b="1" dirty="0">
                <a:solidFill>
                  <a:srgbClr val="58A758"/>
                </a:solidFill>
              </a:endParaRP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A3BD46E6-F93A-3307-F353-8125E95AC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88" y="1430365"/>
            <a:ext cx="2984129" cy="143321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492E2CC-88D3-5CD8-B998-6F7CA3A9A3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1341" y1="51174" x2="28963" y2="52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9" t="15941" r="37052" b="23480"/>
          <a:stretch/>
        </p:blipFill>
        <p:spPr>
          <a:xfrm>
            <a:off x="5005195" y="1287869"/>
            <a:ext cx="2462706" cy="170076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EA97A42-8E43-1D85-A9EB-04882C34E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24" y="1227340"/>
            <a:ext cx="2319430" cy="18218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AC0B3C4-E65F-9BBB-6678-D15B75018FC9}"/>
              </a:ext>
            </a:extLst>
          </p:cNvPr>
          <p:cNvSpPr/>
          <p:nvPr/>
        </p:nvSpPr>
        <p:spPr>
          <a:xfrm>
            <a:off x="-4832" y="-156083"/>
            <a:ext cx="1894114" cy="475488"/>
          </a:xfrm>
          <a:prstGeom prst="rect">
            <a:avLst/>
          </a:prstGeom>
          <a:solidFill>
            <a:srgbClr val="1B262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50E440C-FE14-CED7-53AF-7E689EC0999E}"/>
              </a:ext>
            </a:extLst>
          </p:cNvPr>
          <p:cNvSpPr txBox="1"/>
          <p:nvPr/>
        </p:nvSpPr>
        <p:spPr>
          <a:xfrm>
            <a:off x="6775252" y="3579639"/>
            <a:ext cx="413855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500" b="1" dirty="0">
                <a:solidFill>
                  <a:srgbClr val="5BA55A"/>
                </a:solidFill>
              </a:rPr>
              <a:t>重複偵測當</a:t>
            </a:r>
            <a:r>
              <a:rPr lang="en-US" altLang="zh-TW" sz="4500" dirty="0">
                <a:solidFill>
                  <a:srgbClr val="5BA55A"/>
                </a:solidFill>
              </a:rPr>
              <a:t>(…)</a:t>
            </a:r>
          </a:p>
          <a:p>
            <a:endParaRPr lang="en-US" altLang="zh-TW" sz="2000" dirty="0">
              <a:solidFill>
                <a:srgbClr val="5BA55A"/>
              </a:solidFill>
            </a:endParaRPr>
          </a:p>
          <a:p>
            <a:r>
              <a:rPr lang="zh-TW" altLang="en-US" sz="4000" b="1" dirty="0">
                <a:solidFill>
                  <a:srgbClr val="5BA55A"/>
                </a:solidFill>
              </a:rPr>
              <a:t>執行</a:t>
            </a:r>
            <a:r>
              <a:rPr lang="en-US" altLang="zh-TW" sz="3500" dirty="0">
                <a:solidFill>
                  <a:srgbClr val="5BA55A"/>
                </a:solidFill>
              </a:rPr>
              <a:t>{…}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5C33D8-4946-8429-C281-71C11BA32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578" y="1441877"/>
            <a:ext cx="2462706" cy="12596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FFC78E-8D07-DEA0-53C6-1B3449C229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05" t="4509" r="26812" b="3022"/>
          <a:stretch/>
        </p:blipFill>
        <p:spPr>
          <a:xfrm>
            <a:off x="0" y="11212"/>
            <a:ext cx="2124313" cy="68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5D7C0C-3FB8-0726-B8BB-2AFD6C0E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了解手把按鍵</a:t>
            </a:r>
          </a:p>
        </p:txBody>
      </p:sp>
      <p:pic>
        <p:nvPicPr>
          <p:cNvPr id="1026" name="Picture 2" descr="Logitech F310 gamepad image layout.">
            <a:extLst>
              <a:ext uri="{FF2B5EF4-FFF2-40B4-BE49-F238E27FC236}">
                <a16:creationId xmlns:a16="http://schemas.microsoft.com/office/drawing/2014/main" id="{4F035848-9BD7-10D9-0D43-F9034788A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9378"/>
            <a:ext cx="10515600" cy="41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等腰三角形 2">
            <a:extLst>
              <a:ext uri="{FF2B5EF4-FFF2-40B4-BE49-F238E27FC236}">
                <a16:creationId xmlns:a16="http://schemas.microsoft.com/office/drawing/2014/main" id="{9F10FA81-7A94-B3AF-B731-E68143200EFF}"/>
              </a:ext>
            </a:extLst>
          </p:cNvPr>
          <p:cNvSpPr/>
          <p:nvPr/>
        </p:nvSpPr>
        <p:spPr>
          <a:xfrm rot="10800000">
            <a:off x="-874994" y="-444795"/>
            <a:ext cx="4043362" cy="2050257"/>
          </a:xfrm>
          <a:prstGeom prst="triangle">
            <a:avLst>
              <a:gd name="adj" fmla="val 91028"/>
            </a:avLst>
          </a:prstGeom>
          <a:ln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029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73A7E-AA0C-9AB7-3226-7A295398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確認手把底部的開關已設置到「</a:t>
            </a:r>
            <a:r>
              <a:rPr lang="en-US" altLang="zh-TW" dirty="0"/>
              <a:t>X</a:t>
            </a:r>
            <a:r>
              <a:rPr lang="zh-TW" altLang="en-US" dirty="0"/>
              <a:t>」位置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673636-3A9A-AEFC-BFF0-FB740CFAE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DC572C-42EF-68CF-9EA8-4E457B0E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73" y="1521805"/>
            <a:ext cx="8635253" cy="485820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AC38144-6BFB-8200-8A9D-DB75DAD06167}"/>
              </a:ext>
            </a:extLst>
          </p:cNvPr>
          <p:cNvSpPr txBox="1"/>
          <p:nvPr/>
        </p:nvSpPr>
        <p:spPr>
          <a:xfrm>
            <a:off x="9583837" y="638001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圖片來源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FTC</a:t>
            </a:r>
            <a:r>
              <a:rPr lang="zh-TW" altLang="en-US" dirty="0"/>
              <a:t> </a:t>
            </a:r>
            <a:r>
              <a:rPr lang="en-US" altLang="zh-TW" dirty="0"/>
              <a:t>Docs</a:t>
            </a:r>
          </a:p>
        </p:txBody>
      </p:sp>
    </p:spTree>
    <p:extLst>
      <p:ext uri="{BB962C8B-B14F-4D97-AF65-F5344CB8AC3E}">
        <p14:creationId xmlns:p14="http://schemas.microsoft.com/office/powerpoint/2010/main" val="29972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E26366-7F49-9E5F-657B-5BAA3EEDF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278" y="217902"/>
            <a:ext cx="4936435" cy="974794"/>
          </a:xfrm>
        </p:spPr>
        <p:txBody>
          <a:bodyPr/>
          <a:lstStyle/>
          <a:p>
            <a:r>
              <a:rPr lang="zh-TW" altLang="en-US" b="1" dirty="0"/>
              <a:t>程式撰寫方式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AC10BB-F8B7-0600-6431-ACB01B8EE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11"/>
          <a:stretch/>
        </p:blipFill>
        <p:spPr>
          <a:xfrm>
            <a:off x="172278" y="2591131"/>
            <a:ext cx="3405672" cy="2859722"/>
          </a:xfrm>
          <a:prstGeom prst="roundRect">
            <a:avLst>
              <a:gd name="adj" fmla="val 4851"/>
            </a:avLst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4DEBFF1-1BE0-FEDA-4DB2-3B2A07224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2" t="6131" r="21631" b="28295"/>
          <a:stretch/>
        </p:blipFill>
        <p:spPr>
          <a:xfrm>
            <a:off x="3854392" y="2591131"/>
            <a:ext cx="3595184" cy="2859722"/>
          </a:xfrm>
          <a:prstGeom prst="roundRect">
            <a:avLst>
              <a:gd name="adj" fmla="val 3572"/>
            </a:avLst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23FD10-7F0C-9E04-403B-8D400A874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2" r="26728"/>
          <a:stretch/>
        </p:blipFill>
        <p:spPr>
          <a:xfrm>
            <a:off x="7726017" y="2591131"/>
            <a:ext cx="4293705" cy="2859722"/>
          </a:xfrm>
          <a:prstGeom prst="roundRect">
            <a:avLst>
              <a:gd name="adj" fmla="val 5252"/>
            </a:avLst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2591FFB-E751-B961-ED82-BA97D47C2DA7}"/>
              </a:ext>
            </a:extLst>
          </p:cNvPr>
          <p:cNvSpPr txBox="1"/>
          <p:nvPr/>
        </p:nvSpPr>
        <p:spPr>
          <a:xfrm>
            <a:off x="1372412" y="200635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入門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2E1634-FC0D-CD2C-2857-3501154883DE}"/>
              </a:ext>
            </a:extLst>
          </p:cNvPr>
          <p:cNvSpPr txBox="1"/>
          <p:nvPr/>
        </p:nvSpPr>
        <p:spPr>
          <a:xfrm>
            <a:off x="5028429" y="1883245"/>
            <a:ext cx="1247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/>
              <a:t>基礎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5582ED-CE62-893E-8A3E-67E9E742FB50}"/>
              </a:ext>
            </a:extLst>
          </p:cNvPr>
          <p:cNvSpPr txBox="1"/>
          <p:nvPr/>
        </p:nvSpPr>
        <p:spPr>
          <a:xfrm>
            <a:off x="9139334" y="1729357"/>
            <a:ext cx="14670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000" b="1" dirty="0"/>
              <a:t>進階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7DC11D-2796-0C0A-6035-94D75CE81433}"/>
              </a:ext>
            </a:extLst>
          </p:cNvPr>
          <p:cNvSpPr txBox="1"/>
          <p:nvPr/>
        </p:nvSpPr>
        <p:spPr>
          <a:xfrm>
            <a:off x="1229745" y="552037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/>
              <a:t>blocks</a:t>
            </a:r>
            <a:endParaRPr lang="zh-TW" altLang="en-US" sz="36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A97027-8B77-ADC7-68C4-2A7B889065B4}"/>
              </a:ext>
            </a:extLst>
          </p:cNvPr>
          <p:cNvSpPr txBox="1"/>
          <p:nvPr/>
        </p:nvSpPr>
        <p:spPr>
          <a:xfrm>
            <a:off x="4687887" y="5520374"/>
            <a:ext cx="192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/>
              <a:t>OnBotJava</a:t>
            </a:r>
            <a:endParaRPr lang="en-US" altLang="zh-TW" sz="36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F5A9A73-514C-EFC2-866E-D5AA71460EC8}"/>
              </a:ext>
            </a:extLst>
          </p:cNvPr>
          <p:cNvSpPr txBox="1"/>
          <p:nvPr/>
        </p:nvSpPr>
        <p:spPr>
          <a:xfrm>
            <a:off x="7937082" y="5520375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/>
              <a:t>Android Studio(JAVA)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0028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0B7F5CA7-91B8-A89E-A620-C5BF9CCA4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" r="3099" b="1666"/>
          <a:stretch/>
        </p:blipFill>
        <p:spPr>
          <a:xfrm>
            <a:off x="0" y="30022"/>
            <a:ext cx="1856509" cy="6827978"/>
          </a:xfrm>
          <a:prstGeom prst="rect">
            <a:avLst/>
          </a:prstGeom>
        </p:spPr>
      </p:pic>
      <p:grpSp>
        <p:nvGrpSpPr>
          <p:cNvPr id="2059" name="群組 2058">
            <a:extLst>
              <a:ext uri="{FF2B5EF4-FFF2-40B4-BE49-F238E27FC236}">
                <a16:creationId xmlns:a16="http://schemas.microsoft.com/office/drawing/2014/main" id="{1E5A4C96-2429-E51D-4564-26A74B561406}"/>
              </a:ext>
            </a:extLst>
          </p:cNvPr>
          <p:cNvGrpSpPr/>
          <p:nvPr/>
        </p:nvGrpSpPr>
        <p:grpSpPr>
          <a:xfrm>
            <a:off x="503435" y="3429000"/>
            <a:ext cx="6858000" cy="4398604"/>
            <a:chOff x="2667000" y="2349910"/>
            <a:chExt cx="6858000" cy="4398604"/>
          </a:xfrm>
        </p:grpSpPr>
        <p:pic>
          <p:nvPicPr>
            <p:cNvPr id="2050" name="Picture 2" descr="Logitech Gamepad F310 Controller | Best Buy Canada">
              <a:extLst>
                <a:ext uri="{FF2B5EF4-FFF2-40B4-BE49-F238E27FC236}">
                  <a16:creationId xmlns:a16="http://schemas.microsoft.com/office/drawing/2014/main" id="{6D3E8515-1335-587A-7A05-A28238AFA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267" r="95133">
                          <a14:foregroundMark x1="8267" y1="60200" x2="10667" y2="69600"/>
                          <a14:foregroundMark x1="10667" y1="69600" x2="10600" y2="68267"/>
                          <a14:foregroundMark x1="94979" y1="68722" x2="95045" y2="69697"/>
                          <a14:foregroundMark x1="94333" y1="59200" x2="94959" y2="68432"/>
                          <a14:backgroundMark x1="94867" y1="71133" x2="94867" y2="71133"/>
                          <a14:backgroundMark x1="94000" y1="71800" x2="95133" y2="67933"/>
                          <a14:backgroundMark x1="95000" y1="72800" x2="94733" y2="67400"/>
                          <a14:backgroundMark x1="95600" y1="72667" x2="95000" y2="71533"/>
                          <a14:backgroundMark x1="95133" y1="69667" x2="95733" y2="71400"/>
                          <a14:backgroundMark x1="96133" y1="67400" x2="95333" y2="68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98" b="16364"/>
            <a:stretch/>
          </p:blipFill>
          <p:spPr bwMode="auto">
            <a:xfrm>
              <a:off x="2667000" y="2349910"/>
              <a:ext cx="6858000" cy="4398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5" name="Google Shape;211;p4">
              <a:extLst>
                <a:ext uri="{FF2B5EF4-FFF2-40B4-BE49-F238E27FC236}">
                  <a16:creationId xmlns:a16="http://schemas.microsoft.com/office/drawing/2014/main" id="{5BF84D7E-9F6A-FE36-36E8-1C74306BC555}"/>
                </a:ext>
              </a:extLst>
            </p:cNvPr>
            <p:cNvSpPr txBox="1"/>
            <p:nvPr/>
          </p:nvSpPr>
          <p:spPr>
            <a:xfrm>
              <a:off x="6788095" y="5420742"/>
              <a:ext cx="32336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4" name="群組 2063">
            <a:extLst>
              <a:ext uri="{FF2B5EF4-FFF2-40B4-BE49-F238E27FC236}">
                <a16:creationId xmlns:a16="http://schemas.microsoft.com/office/drawing/2014/main" id="{C1B34569-80C5-D074-930F-8C179296C489}"/>
              </a:ext>
            </a:extLst>
          </p:cNvPr>
          <p:cNvGrpSpPr/>
          <p:nvPr/>
        </p:nvGrpSpPr>
        <p:grpSpPr>
          <a:xfrm>
            <a:off x="1992378" y="236023"/>
            <a:ext cx="3880113" cy="707886"/>
            <a:chOff x="374041" y="347411"/>
            <a:chExt cx="2430268" cy="707886"/>
          </a:xfrm>
        </p:grpSpPr>
        <p:sp>
          <p:nvSpPr>
            <p:cNvPr id="2062" name="手繪多邊形: 圖案 2061">
              <a:extLst>
                <a:ext uri="{FF2B5EF4-FFF2-40B4-BE49-F238E27FC236}">
                  <a16:creationId xmlns:a16="http://schemas.microsoft.com/office/drawing/2014/main" id="{56CFB608-408F-71CD-4CD9-87E7BE998FC2}"/>
                </a:ext>
              </a:extLst>
            </p:cNvPr>
            <p:cNvSpPr/>
            <p:nvPr/>
          </p:nvSpPr>
          <p:spPr>
            <a:xfrm>
              <a:off x="374041" y="358935"/>
              <a:ext cx="87882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A55C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063" name="文字方塊 2062">
              <a:extLst>
                <a:ext uri="{FF2B5EF4-FFF2-40B4-BE49-F238E27FC236}">
                  <a16:creationId xmlns:a16="http://schemas.microsoft.com/office/drawing/2014/main" id="{25D55A1C-AC8D-212C-AC23-85F2F6894F08}"/>
                </a:ext>
              </a:extLst>
            </p:cNvPr>
            <p:cNvSpPr txBox="1"/>
            <p:nvPr/>
          </p:nvSpPr>
          <p:spPr>
            <a:xfrm>
              <a:off x="465207" y="347411"/>
              <a:ext cx="23391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A55C5B"/>
                  </a:solidFill>
                </a:rPr>
                <a:t>Gamepad(</a:t>
              </a:r>
              <a:r>
                <a:rPr lang="zh-TW" altLang="en-US" sz="4000" b="1" dirty="0">
                  <a:solidFill>
                    <a:srgbClr val="A55C5B"/>
                  </a:solidFill>
                </a:rPr>
                <a:t>手把</a:t>
              </a:r>
              <a:r>
                <a:rPr lang="en-US" altLang="zh-TW" sz="4000" b="1" dirty="0">
                  <a:solidFill>
                    <a:srgbClr val="A55C5B"/>
                  </a:solidFill>
                </a:rPr>
                <a:t>)</a:t>
              </a:r>
              <a:endParaRPr lang="zh-TW" altLang="en-US" sz="4000" b="1" dirty="0">
                <a:solidFill>
                  <a:srgbClr val="A55C5B"/>
                </a:solidFill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21AE417C-6980-4E0F-F9E6-48776B210E63}"/>
              </a:ext>
            </a:extLst>
          </p:cNvPr>
          <p:cNvGrpSpPr/>
          <p:nvPr/>
        </p:nvGrpSpPr>
        <p:grpSpPr>
          <a:xfrm>
            <a:off x="5751403" y="2262325"/>
            <a:ext cx="6361471" cy="2490058"/>
            <a:chOff x="4611154" y="2262325"/>
            <a:chExt cx="6361471" cy="2490058"/>
          </a:xfrm>
        </p:grpSpPr>
        <p:pic>
          <p:nvPicPr>
            <p:cNvPr id="8" name="Google Shape;200;p4">
              <a:extLst>
                <a:ext uri="{FF2B5EF4-FFF2-40B4-BE49-F238E27FC236}">
                  <a16:creationId xmlns:a16="http://schemas.microsoft.com/office/drawing/2014/main" id="{7D3E6636-8151-13FC-0728-12A99DABCF3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59301" t="50193" r="25095" b="43436"/>
            <a:stretch/>
          </p:blipFill>
          <p:spPr>
            <a:xfrm>
              <a:off x="7977345" y="2262325"/>
              <a:ext cx="2995280" cy="6591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9298EDB6-BD03-0BFF-CC17-48D1104F9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1186" y="2543057"/>
              <a:ext cx="1942894" cy="0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BB3FDC1-4C7A-1C13-DB7C-C108B404C6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1154" y="2543057"/>
              <a:ext cx="1625603" cy="2209326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ADDAF2DA-69C8-E7EB-DC5A-7FF25BCBCF9B}"/>
              </a:ext>
            </a:extLst>
          </p:cNvPr>
          <p:cNvSpPr/>
          <p:nvPr/>
        </p:nvSpPr>
        <p:spPr>
          <a:xfrm>
            <a:off x="5612364" y="4634396"/>
            <a:ext cx="235974" cy="235974"/>
          </a:xfrm>
          <a:prstGeom prst="ellipse">
            <a:avLst/>
          </a:prstGeom>
          <a:solidFill>
            <a:srgbClr val="A55C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C67C9E9-70C6-05FD-61DD-9A542709A1F2}"/>
              </a:ext>
            </a:extLst>
          </p:cNvPr>
          <p:cNvGrpSpPr/>
          <p:nvPr/>
        </p:nvGrpSpPr>
        <p:grpSpPr>
          <a:xfrm>
            <a:off x="6181225" y="3757297"/>
            <a:ext cx="5931649" cy="1426157"/>
            <a:chOff x="5040976" y="3757297"/>
            <a:chExt cx="5931649" cy="1426157"/>
          </a:xfrm>
        </p:grpSpPr>
        <p:pic>
          <p:nvPicPr>
            <p:cNvPr id="7" name="Google Shape;199;p4">
              <a:extLst>
                <a:ext uri="{FF2B5EF4-FFF2-40B4-BE49-F238E27FC236}">
                  <a16:creationId xmlns:a16="http://schemas.microsoft.com/office/drawing/2014/main" id="{3CE5E153-9E1D-4576-29E7-455CC1CCDCD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59428" t="43151" r="24924" b="49742"/>
            <a:stretch/>
          </p:blipFill>
          <p:spPr>
            <a:xfrm>
              <a:off x="7977345" y="3757297"/>
              <a:ext cx="2995280" cy="76530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01E7EE31-74C1-2FC5-CEA0-0E568DAE62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6773" y="4062122"/>
              <a:ext cx="1942894" cy="0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854EE1B6-0076-0DC4-03B1-29ECBC4F9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0976" y="4062122"/>
              <a:ext cx="1159254" cy="1121332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橢圓 19">
            <a:extLst>
              <a:ext uri="{FF2B5EF4-FFF2-40B4-BE49-F238E27FC236}">
                <a16:creationId xmlns:a16="http://schemas.microsoft.com/office/drawing/2014/main" id="{AA64E019-8B38-ADCE-761C-3FB053BBBDAB}"/>
              </a:ext>
            </a:extLst>
          </p:cNvPr>
          <p:cNvSpPr/>
          <p:nvPr/>
        </p:nvSpPr>
        <p:spPr>
          <a:xfrm>
            <a:off x="6063238" y="5093060"/>
            <a:ext cx="235974" cy="235974"/>
          </a:xfrm>
          <a:prstGeom prst="ellipse">
            <a:avLst/>
          </a:prstGeom>
          <a:solidFill>
            <a:srgbClr val="A55C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B05C004A-515A-D230-ACE9-1006EA30BA74}"/>
              </a:ext>
            </a:extLst>
          </p:cNvPr>
          <p:cNvSpPr/>
          <p:nvPr/>
        </p:nvSpPr>
        <p:spPr>
          <a:xfrm>
            <a:off x="5603128" y="5549079"/>
            <a:ext cx="235974" cy="235974"/>
          </a:xfrm>
          <a:prstGeom prst="ellipse">
            <a:avLst/>
          </a:prstGeom>
          <a:solidFill>
            <a:srgbClr val="A55C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8196A2B-5718-B2D9-B96E-5691C1639C20}"/>
              </a:ext>
            </a:extLst>
          </p:cNvPr>
          <p:cNvSpPr/>
          <p:nvPr/>
        </p:nvSpPr>
        <p:spPr>
          <a:xfrm>
            <a:off x="5149628" y="5079852"/>
            <a:ext cx="235974" cy="235974"/>
          </a:xfrm>
          <a:prstGeom prst="ellipse">
            <a:avLst/>
          </a:prstGeom>
          <a:solidFill>
            <a:srgbClr val="A55C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8602110-7076-9163-D150-60E537C3E7D4}"/>
              </a:ext>
            </a:extLst>
          </p:cNvPr>
          <p:cNvGrpSpPr/>
          <p:nvPr/>
        </p:nvGrpSpPr>
        <p:grpSpPr>
          <a:xfrm>
            <a:off x="5751403" y="5358462"/>
            <a:ext cx="6440597" cy="635681"/>
            <a:chOff x="4611154" y="5358462"/>
            <a:chExt cx="6440597" cy="635681"/>
          </a:xfrm>
        </p:grpSpPr>
        <p:pic>
          <p:nvPicPr>
            <p:cNvPr id="26" name="Google Shape;238;p4">
              <a:extLst>
                <a:ext uri="{FF2B5EF4-FFF2-40B4-BE49-F238E27FC236}">
                  <a16:creationId xmlns:a16="http://schemas.microsoft.com/office/drawing/2014/main" id="{5B3DDF69-2F36-08E3-E394-1C654F31155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59219" t="36463" r="24830" b="57675"/>
            <a:stretch/>
          </p:blipFill>
          <p:spPr>
            <a:xfrm>
              <a:off x="7977345" y="5358462"/>
              <a:ext cx="3074406" cy="6356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62940A05-E9CC-A8D8-82B2-17ED954D84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1154" y="5641635"/>
              <a:ext cx="3588064" cy="0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B6835FCF-C174-427D-130D-F5D1E35F81F0}"/>
              </a:ext>
            </a:extLst>
          </p:cNvPr>
          <p:cNvGrpSpPr/>
          <p:nvPr/>
        </p:nvGrpSpPr>
        <p:grpSpPr>
          <a:xfrm>
            <a:off x="5316420" y="675897"/>
            <a:ext cx="6875580" cy="4525952"/>
            <a:chOff x="4176171" y="675897"/>
            <a:chExt cx="6875580" cy="4525952"/>
          </a:xfrm>
        </p:grpSpPr>
        <p:pic>
          <p:nvPicPr>
            <p:cNvPr id="9" name="Google Shape;201;p4">
              <a:extLst>
                <a:ext uri="{FF2B5EF4-FFF2-40B4-BE49-F238E27FC236}">
                  <a16:creationId xmlns:a16="http://schemas.microsoft.com/office/drawing/2014/main" id="{3F6D0AB1-3A08-541F-C867-CF926B28F25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59364" t="56751" r="24472" b="36235"/>
            <a:stretch/>
          </p:blipFill>
          <p:spPr>
            <a:xfrm>
              <a:off x="7977345" y="675897"/>
              <a:ext cx="3074406" cy="7505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5E89BA2-B79A-8C11-96D4-0A4053B16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021037"/>
              <a:ext cx="2097752" cy="0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1950967A-D184-F163-77E8-1ECF1CC2C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6171" y="1021037"/>
              <a:ext cx="1909074" cy="4180812"/>
            </a:xfrm>
            <a:prstGeom prst="line">
              <a:avLst/>
            </a:prstGeom>
            <a:ln w="57150">
              <a:solidFill>
                <a:srgbClr val="A55C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4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4" name="群組 2063">
            <a:extLst>
              <a:ext uri="{FF2B5EF4-FFF2-40B4-BE49-F238E27FC236}">
                <a16:creationId xmlns:a16="http://schemas.microsoft.com/office/drawing/2014/main" id="{C1B34569-80C5-D074-930F-8C179296C489}"/>
              </a:ext>
            </a:extLst>
          </p:cNvPr>
          <p:cNvGrpSpPr/>
          <p:nvPr/>
        </p:nvGrpSpPr>
        <p:grpSpPr>
          <a:xfrm>
            <a:off x="374040" y="347411"/>
            <a:ext cx="3880113" cy="707886"/>
            <a:chOff x="374041" y="347411"/>
            <a:chExt cx="2430268" cy="707886"/>
          </a:xfrm>
        </p:grpSpPr>
        <p:sp>
          <p:nvSpPr>
            <p:cNvPr id="2062" name="手繪多邊形: 圖案 2061">
              <a:extLst>
                <a:ext uri="{FF2B5EF4-FFF2-40B4-BE49-F238E27FC236}">
                  <a16:creationId xmlns:a16="http://schemas.microsoft.com/office/drawing/2014/main" id="{56CFB608-408F-71CD-4CD9-87E7BE998FC2}"/>
                </a:ext>
              </a:extLst>
            </p:cNvPr>
            <p:cNvSpPr/>
            <p:nvPr/>
          </p:nvSpPr>
          <p:spPr>
            <a:xfrm>
              <a:off x="374041" y="358935"/>
              <a:ext cx="87882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A55C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063" name="文字方塊 2062">
              <a:extLst>
                <a:ext uri="{FF2B5EF4-FFF2-40B4-BE49-F238E27FC236}">
                  <a16:creationId xmlns:a16="http://schemas.microsoft.com/office/drawing/2014/main" id="{25D55A1C-AC8D-212C-AC23-85F2F6894F08}"/>
                </a:ext>
              </a:extLst>
            </p:cNvPr>
            <p:cNvSpPr txBox="1"/>
            <p:nvPr/>
          </p:nvSpPr>
          <p:spPr>
            <a:xfrm>
              <a:off x="465207" y="347411"/>
              <a:ext cx="23391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A55C5B"/>
                  </a:solidFill>
                </a:rPr>
                <a:t>Gamepad(</a:t>
              </a:r>
              <a:r>
                <a:rPr lang="zh-TW" altLang="en-US" sz="4000" b="1" dirty="0">
                  <a:solidFill>
                    <a:srgbClr val="A55C5B"/>
                  </a:solidFill>
                </a:rPr>
                <a:t>手把</a:t>
              </a:r>
              <a:r>
                <a:rPr lang="en-US" altLang="zh-TW" sz="4000" b="1" dirty="0">
                  <a:solidFill>
                    <a:srgbClr val="A55C5B"/>
                  </a:solidFill>
                </a:rPr>
                <a:t>)</a:t>
              </a:r>
              <a:endParaRPr lang="zh-TW" altLang="en-US" sz="4000" b="1" dirty="0">
                <a:solidFill>
                  <a:srgbClr val="A55C5B"/>
                </a:solidFill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25734C2-E53D-9AA1-DB2C-CEE9A7DC30DA}"/>
              </a:ext>
            </a:extLst>
          </p:cNvPr>
          <p:cNvGrpSpPr/>
          <p:nvPr/>
        </p:nvGrpSpPr>
        <p:grpSpPr>
          <a:xfrm>
            <a:off x="362509" y="1173419"/>
            <a:ext cx="11466982" cy="5053513"/>
            <a:chOff x="-8782" y="1294000"/>
            <a:chExt cx="11466982" cy="5053513"/>
          </a:xfrm>
        </p:grpSpPr>
        <p:grpSp>
          <p:nvGrpSpPr>
            <p:cNvPr id="2059" name="群組 2058">
              <a:extLst>
                <a:ext uri="{FF2B5EF4-FFF2-40B4-BE49-F238E27FC236}">
                  <a16:creationId xmlns:a16="http://schemas.microsoft.com/office/drawing/2014/main" id="{1E5A4C96-2429-E51D-4564-26A74B561406}"/>
                </a:ext>
              </a:extLst>
            </p:cNvPr>
            <p:cNvGrpSpPr/>
            <p:nvPr/>
          </p:nvGrpSpPr>
          <p:grpSpPr>
            <a:xfrm>
              <a:off x="1718018" y="1294000"/>
              <a:ext cx="7879089" cy="5053513"/>
              <a:chOff x="2667000" y="2349910"/>
              <a:chExt cx="6858000" cy="4398604"/>
            </a:xfrm>
          </p:grpSpPr>
          <p:pic>
            <p:nvPicPr>
              <p:cNvPr id="2050" name="Picture 2" descr="Logitech Gamepad F310 Controller | Best Buy Canada">
                <a:extLst>
                  <a:ext uri="{FF2B5EF4-FFF2-40B4-BE49-F238E27FC236}">
                    <a16:creationId xmlns:a16="http://schemas.microsoft.com/office/drawing/2014/main" id="{6D3E8515-1335-587A-7A05-A28238AFAB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8267" r="95133">
                            <a14:foregroundMark x1="8267" y1="60200" x2="10667" y2="69600"/>
                            <a14:foregroundMark x1="10667" y1="69600" x2="10600" y2="68267"/>
                            <a14:foregroundMark x1="94979" y1="68722" x2="95045" y2="69697"/>
                            <a14:foregroundMark x1="94333" y1="59200" x2="94959" y2="68432"/>
                            <a14:backgroundMark x1="94867" y1="71133" x2="94867" y2="71133"/>
                            <a14:backgroundMark x1="94000" y1="71800" x2="95133" y2="67933"/>
                            <a14:backgroundMark x1="95000" y1="72800" x2="94733" y2="67400"/>
                            <a14:backgroundMark x1="95600" y1="72667" x2="95000" y2="71533"/>
                            <a14:backgroundMark x1="95133" y1="69667" x2="95733" y2="71400"/>
                            <a14:backgroundMark x1="96133" y1="67400" x2="95333" y2="68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498" b="16364"/>
              <a:stretch/>
            </p:blipFill>
            <p:spPr bwMode="auto">
              <a:xfrm>
                <a:off x="2667000" y="2349910"/>
                <a:ext cx="6858000" cy="43986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49" name="群組 2048">
                <a:extLst>
                  <a:ext uri="{FF2B5EF4-FFF2-40B4-BE49-F238E27FC236}">
                    <a16:creationId xmlns:a16="http://schemas.microsoft.com/office/drawing/2014/main" id="{A8432DFF-0C11-2944-4894-8D262BA2C102}"/>
                  </a:ext>
                </a:extLst>
              </p:cNvPr>
              <p:cNvGrpSpPr/>
              <p:nvPr/>
            </p:nvGrpSpPr>
            <p:grpSpPr>
              <a:xfrm>
                <a:off x="4469836" y="4854171"/>
                <a:ext cx="1071316" cy="1100290"/>
                <a:chOff x="4469836" y="4854171"/>
                <a:chExt cx="1071316" cy="1100290"/>
              </a:xfrm>
            </p:grpSpPr>
            <p:cxnSp>
              <p:nvCxnSpPr>
                <p:cNvPr id="36" name="Google Shape;210;p4">
                  <a:extLst>
                    <a:ext uri="{FF2B5EF4-FFF2-40B4-BE49-F238E27FC236}">
                      <a16:creationId xmlns:a16="http://schemas.microsoft.com/office/drawing/2014/main" id="{AF9D0EBF-FA12-C2C5-5123-15FEDD0F88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2455" y="4854171"/>
                  <a:ext cx="0" cy="61032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stealth" w="med" len="med"/>
                </a:ln>
              </p:spPr>
            </p:cxnSp>
            <p:cxnSp>
              <p:nvCxnSpPr>
                <p:cNvPr id="35" name="Google Shape;209;p4">
                  <a:extLst>
                    <a:ext uri="{FF2B5EF4-FFF2-40B4-BE49-F238E27FC236}">
                      <a16:creationId xmlns:a16="http://schemas.microsoft.com/office/drawing/2014/main" id="{3850E4CA-1989-EC01-89D1-8CECF9C82B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3757" y="5117351"/>
                  <a:ext cx="657395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stealth" w="med" len="med"/>
                </a:ln>
              </p:spPr>
            </p:cxnSp>
            <p:sp>
              <p:nvSpPr>
                <p:cNvPr id="33" name="Google Shape;207;p4">
                  <a:extLst>
                    <a:ext uri="{FF2B5EF4-FFF2-40B4-BE49-F238E27FC236}">
                      <a16:creationId xmlns:a16="http://schemas.microsoft.com/office/drawing/2014/main" id="{1FBC7D12-9A4A-94AF-FC6F-06E614C14483}"/>
                    </a:ext>
                  </a:extLst>
                </p:cNvPr>
                <p:cNvSpPr txBox="1"/>
                <p:nvPr/>
              </p:nvSpPr>
              <p:spPr>
                <a:xfrm>
                  <a:off x="4469836" y="4868249"/>
                  <a:ext cx="618534" cy="5231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zh-TW" sz="28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rPr>
                    <a:t>X</a:t>
                  </a:r>
                  <a:endParaRPr kumimoji="0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211;p4">
                  <a:extLst>
                    <a:ext uri="{FF2B5EF4-FFF2-40B4-BE49-F238E27FC236}">
                      <a16:creationId xmlns:a16="http://schemas.microsoft.com/office/drawing/2014/main" id="{2863793E-339E-FECB-0741-470C27F1038C}"/>
                    </a:ext>
                  </a:extLst>
                </p:cNvPr>
                <p:cNvSpPr txBox="1"/>
                <p:nvPr/>
              </p:nvSpPr>
              <p:spPr>
                <a:xfrm>
                  <a:off x="5020617" y="5431281"/>
                  <a:ext cx="323360" cy="5231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zh-TW" sz="28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rPr>
                    <a:t>Y</a:t>
                  </a:r>
                  <a:endParaRPr kumimoji="0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8" name="群組 2057">
                <a:extLst>
                  <a:ext uri="{FF2B5EF4-FFF2-40B4-BE49-F238E27FC236}">
                    <a16:creationId xmlns:a16="http://schemas.microsoft.com/office/drawing/2014/main" id="{6D60C154-9595-413E-DE9C-2BF5789AA0E4}"/>
                  </a:ext>
                </a:extLst>
              </p:cNvPr>
              <p:cNvGrpSpPr/>
              <p:nvPr/>
            </p:nvGrpSpPr>
            <p:grpSpPr>
              <a:xfrm>
                <a:off x="6687122" y="4843632"/>
                <a:ext cx="1028952" cy="1100290"/>
                <a:chOff x="6687122" y="4843632"/>
                <a:chExt cx="1028952" cy="1100290"/>
              </a:xfrm>
            </p:grpSpPr>
            <p:cxnSp>
              <p:nvCxnSpPr>
                <p:cNvPr id="2052" name="Google Shape;210;p4">
                  <a:extLst>
                    <a:ext uri="{FF2B5EF4-FFF2-40B4-BE49-F238E27FC236}">
                      <a16:creationId xmlns:a16="http://schemas.microsoft.com/office/drawing/2014/main" id="{CFEE0C75-7511-F116-CA52-F5BC0AF80E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9933" y="4843632"/>
                  <a:ext cx="0" cy="61032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stealth" w="med" len="med"/>
                </a:ln>
              </p:spPr>
            </p:cxnSp>
            <p:cxnSp>
              <p:nvCxnSpPr>
                <p:cNvPr id="2053" name="Google Shape;209;p4">
                  <a:extLst>
                    <a:ext uri="{FF2B5EF4-FFF2-40B4-BE49-F238E27FC236}">
                      <a16:creationId xmlns:a16="http://schemas.microsoft.com/office/drawing/2014/main" id="{37CBE31F-EAB1-5336-EE7F-545FF40D49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87122" y="5135189"/>
                  <a:ext cx="658558" cy="1053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stealth" w="med" len="med"/>
                </a:ln>
              </p:spPr>
            </p:cxnSp>
            <p:sp>
              <p:nvSpPr>
                <p:cNvPr id="2054" name="Google Shape;207;p4">
                  <a:extLst>
                    <a:ext uri="{FF2B5EF4-FFF2-40B4-BE49-F238E27FC236}">
                      <a16:creationId xmlns:a16="http://schemas.microsoft.com/office/drawing/2014/main" id="{CC8C7C04-681F-E878-03C4-9EDCDDDD4D75}"/>
                    </a:ext>
                  </a:extLst>
                </p:cNvPr>
                <p:cNvSpPr txBox="1"/>
                <p:nvPr/>
              </p:nvSpPr>
              <p:spPr>
                <a:xfrm>
                  <a:off x="7341032" y="4895100"/>
                  <a:ext cx="375042" cy="5231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zh-TW" sz="28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rPr>
                    <a:t>X</a:t>
                  </a:r>
                  <a:endParaRPr kumimoji="0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5" name="Google Shape;211;p4">
                  <a:extLst>
                    <a:ext uri="{FF2B5EF4-FFF2-40B4-BE49-F238E27FC236}">
                      <a16:creationId xmlns:a16="http://schemas.microsoft.com/office/drawing/2014/main" id="{5BF84D7E-9F6A-FE36-36E8-1C74306BC555}"/>
                    </a:ext>
                  </a:extLst>
                </p:cNvPr>
                <p:cNvSpPr txBox="1"/>
                <p:nvPr/>
              </p:nvSpPr>
              <p:spPr>
                <a:xfrm>
                  <a:off x="6788095" y="5420742"/>
                  <a:ext cx="323360" cy="5231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altLang="zh-TW" sz="28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rPr>
                    <a:t>Y</a:t>
                  </a:r>
                  <a:endParaRPr kumimoji="0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31" name="Google Shape;198;p4">
              <a:extLst>
                <a:ext uri="{FF2B5EF4-FFF2-40B4-BE49-F238E27FC236}">
                  <a16:creationId xmlns:a16="http://schemas.microsoft.com/office/drawing/2014/main" id="{6E55880B-2E81-62C7-667B-F193A44E69B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4585" t="35566" r="44233" b="56462"/>
            <a:stretch/>
          </p:blipFill>
          <p:spPr>
            <a:xfrm>
              <a:off x="1935462" y="5304294"/>
              <a:ext cx="3780313" cy="800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218;p4">
              <a:extLst>
                <a:ext uri="{FF2B5EF4-FFF2-40B4-BE49-F238E27FC236}">
                  <a16:creationId xmlns:a16="http://schemas.microsoft.com/office/drawing/2014/main" id="{48985AA2-CAA8-7B67-31DC-CCC24C4B224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34204" t="42946" r="44367" b="50538"/>
            <a:stretch/>
          </p:blipFill>
          <p:spPr>
            <a:xfrm>
              <a:off x="-8782" y="4151583"/>
              <a:ext cx="3793585" cy="648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219;p4">
              <a:extLst>
                <a:ext uri="{FF2B5EF4-FFF2-40B4-BE49-F238E27FC236}">
                  <a16:creationId xmlns:a16="http://schemas.microsoft.com/office/drawing/2014/main" id="{ADCFF10C-1161-054F-2123-6931C58B0A1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2622" t="50245" r="44307" b="43255"/>
            <a:stretch/>
          </p:blipFill>
          <p:spPr>
            <a:xfrm>
              <a:off x="7664616" y="4193913"/>
              <a:ext cx="3793584" cy="601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220;p4">
              <a:extLst>
                <a:ext uri="{FF2B5EF4-FFF2-40B4-BE49-F238E27FC236}">
                  <a16:creationId xmlns:a16="http://schemas.microsoft.com/office/drawing/2014/main" id="{11F40E6F-CD11-D9AA-0AFF-F70BF05CAEB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32768" t="57223" r="44223" b="36407"/>
            <a:stretch/>
          </p:blipFill>
          <p:spPr>
            <a:xfrm>
              <a:off x="5616196" y="5403976"/>
              <a:ext cx="4032811" cy="60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3C84A923-D0AF-5351-2E0E-F37A3F684573}"/>
              </a:ext>
            </a:extLst>
          </p:cNvPr>
          <p:cNvSpPr txBox="1"/>
          <p:nvPr/>
        </p:nvSpPr>
        <p:spPr>
          <a:xfrm>
            <a:off x="6707988" y="81394"/>
            <a:ext cx="5698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700" dirty="0"/>
              <a:t>※</a:t>
            </a:r>
            <a:r>
              <a:rPr lang="zh-TW" altLang="en-US" sz="2800" dirty="0"/>
              <a:t>注意</a:t>
            </a:r>
            <a:r>
              <a:rPr lang="en-US" altLang="zh-TW" sz="2800" dirty="0"/>
              <a:t>y(</a:t>
            </a:r>
            <a:r>
              <a:rPr lang="zh-TW" altLang="en-US" sz="2800" dirty="0"/>
              <a:t>垂直</a:t>
            </a:r>
            <a:r>
              <a:rPr lang="en-US" altLang="zh-TW" sz="2800" dirty="0"/>
              <a:t>)</a:t>
            </a:r>
            <a:r>
              <a:rPr lang="zh-TW" altLang="en-US" sz="2800" dirty="0"/>
              <a:t>軸下為正，上為負</a:t>
            </a:r>
            <a:endParaRPr lang="en-US" altLang="zh-TW" sz="2800" dirty="0"/>
          </a:p>
          <a:p>
            <a:r>
              <a:rPr lang="en-US" altLang="zh-TW" sz="2800" dirty="0"/>
              <a:t>※</a:t>
            </a:r>
            <a:r>
              <a:rPr lang="zh-TW" altLang="en-US" sz="2800" dirty="0"/>
              <a:t>注意</a:t>
            </a:r>
            <a:r>
              <a:rPr lang="en-US" altLang="zh-TW" sz="2800" dirty="0"/>
              <a:t>x(</a:t>
            </a:r>
            <a:r>
              <a:rPr lang="zh-TW" altLang="en-US" sz="2800" dirty="0"/>
              <a:t>水平</a:t>
            </a:r>
            <a:r>
              <a:rPr lang="en-US" altLang="zh-TW" sz="2800" dirty="0"/>
              <a:t>)</a:t>
            </a:r>
            <a:r>
              <a:rPr lang="zh-TW" altLang="en-US" sz="2800" dirty="0"/>
              <a:t>軸右為正，左為負</a:t>
            </a:r>
            <a:endParaRPr lang="zh-TW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3986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群組 45">
            <a:extLst>
              <a:ext uri="{FF2B5EF4-FFF2-40B4-BE49-F238E27FC236}">
                <a16:creationId xmlns:a16="http://schemas.microsoft.com/office/drawing/2014/main" id="{0C4CBB17-050A-09BA-FEAC-ECEBFA831D32}"/>
              </a:ext>
            </a:extLst>
          </p:cNvPr>
          <p:cNvGrpSpPr/>
          <p:nvPr/>
        </p:nvGrpSpPr>
        <p:grpSpPr>
          <a:xfrm>
            <a:off x="7082796" y="287041"/>
            <a:ext cx="4941195" cy="1388804"/>
            <a:chOff x="7006523" y="1632089"/>
            <a:chExt cx="4941195" cy="1388804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F036D982-C77F-4175-0448-FBBDE6A1BF76}"/>
                </a:ext>
              </a:extLst>
            </p:cNvPr>
            <p:cNvSpPr/>
            <p:nvPr/>
          </p:nvSpPr>
          <p:spPr>
            <a:xfrm>
              <a:off x="7140320" y="1632089"/>
              <a:ext cx="4673600" cy="1388804"/>
            </a:xfrm>
            <a:prstGeom prst="roundRect">
              <a:avLst/>
            </a:prstGeom>
            <a:solidFill>
              <a:srgbClr val="BDC2DB"/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3400067B-C514-4779-7223-6E3E21D2E3F4}"/>
                </a:ext>
              </a:extLst>
            </p:cNvPr>
            <p:cNvGrpSpPr/>
            <p:nvPr/>
          </p:nvGrpSpPr>
          <p:grpSpPr>
            <a:xfrm>
              <a:off x="7006523" y="1830374"/>
              <a:ext cx="4941195" cy="1092607"/>
              <a:chOff x="7043995" y="1845499"/>
              <a:chExt cx="4941195" cy="1092607"/>
            </a:xfrm>
          </p:grpSpPr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8C2630D0-D2F6-FE51-E7E2-22AE1ED95E97}"/>
                  </a:ext>
                </a:extLst>
              </p:cNvPr>
              <p:cNvSpPr txBox="1"/>
              <p:nvPr/>
            </p:nvSpPr>
            <p:spPr>
              <a:xfrm>
                <a:off x="7043995" y="1845499"/>
                <a:ext cx="4941195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000" dirty="0">
                    <a:solidFill>
                      <a:schemeClr val="bg1"/>
                    </a:solidFill>
                  </a:rPr>
                  <a:t>馬達、搖桿數值：</a:t>
                </a:r>
                <a:r>
                  <a:rPr lang="en-US" altLang="zh-TW" sz="3000" dirty="0">
                    <a:solidFill>
                      <a:schemeClr val="bg1"/>
                    </a:solidFill>
                  </a:rPr>
                  <a:t>-1~1</a:t>
                </a:r>
              </a:p>
              <a:p>
                <a:pPr algn="ctr"/>
                <a:r>
                  <a:rPr lang="zh-TW" altLang="en-US" sz="3000" dirty="0">
                    <a:solidFill>
                      <a:schemeClr val="bg1"/>
                    </a:solidFill>
                  </a:rPr>
                  <a:t>因此   只能填</a:t>
                </a:r>
                <a:r>
                  <a:rPr lang="en-US" altLang="zh-TW" sz="3500" b="1" dirty="0">
                    <a:solidFill>
                      <a:schemeClr val="bg1"/>
                    </a:solidFill>
                  </a:rPr>
                  <a:t>-1~1</a:t>
                </a:r>
                <a:r>
                  <a:rPr lang="zh-TW" altLang="en-US" sz="3000" dirty="0">
                    <a:solidFill>
                      <a:schemeClr val="bg1"/>
                    </a:solidFill>
                  </a:rPr>
                  <a:t>之間</a:t>
                </a:r>
              </a:p>
            </p:txBody>
          </p:sp>
          <p:pic>
            <p:nvPicPr>
              <p:cNvPr id="40" name="Google Shape;258;p5">
                <a:extLst>
                  <a:ext uri="{FF2B5EF4-FFF2-40B4-BE49-F238E27FC236}">
                    <a16:creationId xmlns:a16="http://schemas.microsoft.com/office/drawing/2014/main" id="{368EB66D-F244-9B85-0C2B-A22021313206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28228" t="67128" r="67676" b="26499"/>
              <a:stretch/>
            </p:blipFill>
            <p:spPr>
              <a:xfrm>
                <a:off x="8044969" y="2311316"/>
                <a:ext cx="736852" cy="6166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2DCF011-6820-16B2-25DB-27C721BB1538}"/>
              </a:ext>
            </a:extLst>
          </p:cNvPr>
          <p:cNvGrpSpPr/>
          <p:nvPr/>
        </p:nvGrpSpPr>
        <p:grpSpPr>
          <a:xfrm>
            <a:off x="1828000" y="356898"/>
            <a:ext cx="5244440" cy="707886"/>
            <a:chOff x="374041" y="356898"/>
            <a:chExt cx="3915454" cy="707886"/>
          </a:xfrm>
        </p:grpSpPr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446AE759-0586-C567-1DB6-C227009C71FF}"/>
                </a:ext>
              </a:extLst>
            </p:cNvPr>
            <p:cNvSpPr/>
            <p:nvPr/>
          </p:nvSpPr>
          <p:spPr>
            <a:xfrm>
              <a:off x="374041" y="358935"/>
              <a:ext cx="138445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F58A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12796C6-25AB-2CD2-BE57-0E2EF99479DD}"/>
                </a:ext>
              </a:extLst>
            </p:cNvPr>
            <p:cNvSpPr txBox="1"/>
            <p:nvPr/>
          </p:nvSpPr>
          <p:spPr>
            <a:xfrm>
              <a:off x="509173" y="356898"/>
              <a:ext cx="3780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58A42"/>
                  </a:solidFill>
                </a:rPr>
                <a:t>Actuators(</a:t>
              </a:r>
              <a:r>
                <a:rPr lang="zh-TW" altLang="en-US" sz="4000" b="1" dirty="0">
                  <a:solidFill>
                    <a:srgbClr val="F58A42"/>
                  </a:solidFill>
                </a:rPr>
                <a:t>執行器</a:t>
              </a:r>
              <a:r>
                <a:rPr lang="en-US" altLang="zh-TW" sz="4000" b="1" dirty="0">
                  <a:solidFill>
                    <a:srgbClr val="F58A42"/>
                  </a:solidFill>
                </a:rPr>
                <a:t>)</a:t>
              </a:r>
              <a:endParaRPr lang="zh-TW" altLang="en-US" sz="4000" b="1" dirty="0">
                <a:solidFill>
                  <a:srgbClr val="F58A42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F32CCF-3623-E8B7-1C17-F5F58D5D47FD}"/>
              </a:ext>
            </a:extLst>
          </p:cNvPr>
          <p:cNvGrpSpPr/>
          <p:nvPr/>
        </p:nvGrpSpPr>
        <p:grpSpPr>
          <a:xfrm>
            <a:off x="1957784" y="4834028"/>
            <a:ext cx="5125012" cy="1337657"/>
            <a:chOff x="720243" y="4550893"/>
            <a:chExt cx="5125012" cy="1337657"/>
          </a:xfrm>
        </p:grpSpPr>
        <p:pic>
          <p:nvPicPr>
            <p:cNvPr id="9" name="Google Shape;248;p5">
              <a:extLst>
                <a:ext uri="{FF2B5EF4-FFF2-40B4-BE49-F238E27FC236}">
                  <a16:creationId xmlns:a16="http://schemas.microsoft.com/office/drawing/2014/main" id="{BB1E2271-5599-8954-2465-733315BBA43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5686" t="25516" r="51418" b="68995"/>
            <a:stretch/>
          </p:blipFill>
          <p:spPr>
            <a:xfrm>
              <a:off x="720243" y="4550893"/>
              <a:ext cx="5125012" cy="690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50;p5">
              <a:extLst>
                <a:ext uri="{FF2B5EF4-FFF2-40B4-BE49-F238E27FC236}">
                  <a16:creationId xmlns:a16="http://schemas.microsoft.com/office/drawing/2014/main" id="{ED475ABE-C4A0-DECC-4810-FE73C7896AE1}"/>
                </a:ext>
              </a:extLst>
            </p:cNvPr>
            <p:cNvSpPr txBox="1">
              <a:spLocks/>
            </p:cNvSpPr>
            <p:nvPr/>
          </p:nvSpPr>
          <p:spPr>
            <a:xfrm>
              <a:off x="1154553" y="5197774"/>
              <a:ext cx="4256392" cy="690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1700"/>
                <a:buFont typeface="Arial" panose="020B0604020202020204" pitchFamily="34" charset="0"/>
                <a:buNone/>
              </a:pPr>
              <a:r>
                <a:rPr lang="zh-TW" altLang="en-US" sz="4000" b="1" dirty="0">
                  <a:latin typeface="+mn-ea"/>
                </a:rPr>
                <a:t>設定馬達</a:t>
              </a:r>
              <a:r>
                <a:rPr lang="zh-TW" altLang="en-US" sz="4000" b="1" dirty="0">
                  <a:solidFill>
                    <a:srgbClr val="F58A42"/>
                  </a:solidFill>
                  <a:latin typeface="+mn-ea"/>
                </a:rPr>
                <a:t>轉動方向</a:t>
              </a:r>
              <a:endParaRPr lang="zh-TW" altLang="en-US" sz="4000" dirty="0">
                <a:solidFill>
                  <a:srgbClr val="F58A42"/>
                </a:solidFill>
                <a:latin typeface="+mn-ea"/>
              </a:endParaRPr>
            </a:p>
          </p:txBody>
        </p:sp>
      </p:grpSp>
      <p:pic>
        <p:nvPicPr>
          <p:cNvPr id="17" name="Google Shape;256;p5">
            <a:extLst>
              <a:ext uri="{FF2B5EF4-FFF2-40B4-BE49-F238E27FC236}">
                <a16:creationId xmlns:a16="http://schemas.microsoft.com/office/drawing/2014/main" id="{8CAAC09A-E8C6-47CA-0201-508E632552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883" t="55908" r="52950" b="38605"/>
          <a:stretch/>
        </p:blipFill>
        <p:spPr>
          <a:xfrm>
            <a:off x="3685849" y="2023972"/>
            <a:ext cx="5571815" cy="77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58;p5">
            <a:extLst>
              <a:ext uri="{FF2B5EF4-FFF2-40B4-BE49-F238E27FC236}">
                <a16:creationId xmlns:a16="http://schemas.microsoft.com/office/drawing/2014/main" id="{2C0A6A08-3011-F641-5F12-9B48D023AB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8228" t="67128" r="67676" b="26499"/>
          <a:stretch/>
        </p:blipFill>
        <p:spPr>
          <a:xfrm>
            <a:off x="8912604" y="1941063"/>
            <a:ext cx="1086677" cy="9093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3B4B4B9F-24F3-5B9E-588D-E54F7E3384D6}"/>
              </a:ext>
            </a:extLst>
          </p:cNvPr>
          <p:cNvGrpSpPr/>
          <p:nvPr/>
        </p:nvGrpSpPr>
        <p:grpSpPr>
          <a:xfrm>
            <a:off x="7309489" y="4221369"/>
            <a:ext cx="4758442" cy="1952597"/>
            <a:chOff x="6467598" y="3487740"/>
            <a:chExt cx="4758442" cy="1952597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7D583CE0-A8B4-4018-1E0E-80CBCBE319ED}"/>
                </a:ext>
              </a:extLst>
            </p:cNvPr>
            <p:cNvGrpSpPr/>
            <p:nvPr/>
          </p:nvGrpSpPr>
          <p:grpSpPr>
            <a:xfrm>
              <a:off x="6467598" y="3487740"/>
              <a:ext cx="4758442" cy="752469"/>
              <a:chOff x="6467598" y="3487740"/>
              <a:chExt cx="4758442" cy="752469"/>
            </a:xfrm>
          </p:grpSpPr>
          <p:pic>
            <p:nvPicPr>
              <p:cNvPr id="15" name="Google Shape;254;p5">
                <a:extLst>
                  <a:ext uri="{FF2B5EF4-FFF2-40B4-BE49-F238E27FC236}">
                    <a16:creationId xmlns:a16="http://schemas.microsoft.com/office/drawing/2014/main" id="{2BCDDC47-320A-AF36-40AA-E625C7C91B38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50449" t="56434" r="31616" b="38343"/>
              <a:stretch/>
            </p:blipFill>
            <p:spPr>
              <a:xfrm>
                <a:off x="6467598" y="3594854"/>
                <a:ext cx="3286598" cy="5382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260;p5">
                <a:extLst>
                  <a:ext uri="{FF2B5EF4-FFF2-40B4-BE49-F238E27FC236}">
                    <a16:creationId xmlns:a16="http://schemas.microsoft.com/office/drawing/2014/main" id="{24C4F6AE-3EB6-4706-3616-C1886C9DE603}"/>
                  </a:ext>
                </a:extLst>
              </p:cNvPr>
              <p:cNvSpPr txBox="1"/>
              <p:nvPr/>
            </p:nvSpPr>
            <p:spPr>
              <a:xfrm>
                <a:off x="9899008" y="3487740"/>
                <a:ext cx="1327032" cy="752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zh-TW" sz="4500" b="1" dirty="0">
                    <a:solidFill>
                      <a:schemeClr val="dk1"/>
                    </a:solidFill>
                    <a:latin typeface="+mn-ea"/>
                    <a:cs typeface="Calibri"/>
                    <a:sym typeface="Calibri"/>
                  </a:rPr>
                  <a:t>正轉</a:t>
                </a:r>
                <a:endParaRPr sz="4500" b="1" dirty="0">
                  <a:solidFill>
                    <a:schemeClr val="dk1"/>
                  </a:solidFill>
                  <a:latin typeface="+mn-ea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endParaRPr sz="4500" b="1" dirty="0">
                  <a:solidFill>
                    <a:schemeClr val="dk1"/>
                  </a:solidFill>
                  <a:latin typeface="+mn-ea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D1602426-96E9-BF0F-E23B-86F241EB3771}"/>
                </a:ext>
              </a:extLst>
            </p:cNvPr>
            <p:cNvGrpSpPr/>
            <p:nvPr/>
          </p:nvGrpSpPr>
          <p:grpSpPr>
            <a:xfrm>
              <a:off x="6467598" y="4687869"/>
              <a:ext cx="4758442" cy="752468"/>
              <a:chOff x="6467598" y="4687869"/>
              <a:chExt cx="4758442" cy="752468"/>
            </a:xfrm>
          </p:grpSpPr>
          <p:pic>
            <p:nvPicPr>
              <p:cNvPr id="20" name="Google Shape;259;p5">
                <a:extLst>
                  <a:ext uri="{FF2B5EF4-FFF2-40B4-BE49-F238E27FC236}">
                    <a16:creationId xmlns:a16="http://schemas.microsoft.com/office/drawing/2014/main" id="{51B2469E-30C4-B794-78C6-B11EF2EF9817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l="50482" t="43088" r="32761" b="51761"/>
              <a:stretch/>
            </p:blipFill>
            <p:spPr>
              <a:xfrm>
                <a:off x="6467598" y="4779977"/>
                <a:ext cx="3286598" cy="5682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261;p5">
                <a:extLst>
                  <a:ext uri="{FF2B5EF4-FFF2-40B4-BE49-F238E27FC236}">
                    <a16:creationId xmlns:a16="http://schemas.microsoft.com/office/drawing/2014/main" id="{5ACF5CD3-B988-43D5-461B-CA130B702BA0}"/>
                  </a:ext>
                </a:extLst>
              </p:cNvPr>
              <p:cNvSpPr txBox="1"/>
              <p:nvPr/>
            </p:nvSpPr>
            <p:spPr>
              <a:xfrm>
                <a:off x="9899008" y="4687869"/>
                <a:ext cx="1327032" cy="752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zh-TW" sz="4500" b="1" dirty="0">
                    <a:solidFill>
                      <a:schemeClr val="dk1"/>
                    </a:solidFill>
                    <a:latin typeface="+mn-ea"/>
                    <a:cs typeface="Calibri"/>
                    <a:sym typeface="Calibri"/>
                  </a:rPr>
                  <a:t>反轉</a:t>
                </a:r>
                <a:endParaRPr sz="4500" dirty="0">
                  <a:latin typeface="+mn-ea"/>
                </a:endParaRPr>
              </a:p>
            </p:txBody>
          </p:sp>
        </p:grpSp>
      </p:grpSp>
      <p:sp>
        <p:nvSpPr>
          <p:cNvPr id="18" name="Google Shape;257;p5">
            <a:extLst>
              <a:ext uri="{FF2B5EF4-FFF2-40B4-BE49-F238E27FC236}">
                <a16:creationId xmlns:a16="http://schemas.microsoft.com/office/drawing/2014/main" id="{7072FF4F-BCEC-939B-6BD5-97CC94446AD4}"/>
              </a:ext>
            </a:extLst>
          </p:cNvPr>
          <p:cNvSpPr txBox="1"/>
          <p:nvPr/>
        </p:nvSpPr>
        <p:spPr>
          <a:xfrm>
            <a:off x="3571763" y="2767534"/>
            <a:ext cx="7169136" cy="69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zh-TW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設定</a:t>
            </a:r>
            <a:r>
              <a:rPr lang="en-US" altLang="zh-TW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sz="40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馬達</a:t>
            </a:r>
            <a:r>
              <a:rPr lang="en-US" altLang="zh-TW" sz="32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(</a:t>
            </a:r>
            <a:r>
              <a:rPr lang="zh-TW" altLang="en-US" sz="32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名稱</a:t>
            </a:r>
            <a:r>
              <a:rPr lang="en-US" altLang="zh-TW" sz="32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zh-TW" altLang="en-US" sz="32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sz="4000" b="1" dirty="0">
                <a:solidFill>
                  <a:srgbClr val="F58A42"/>
                </a:solidFill>
                <a:latin typeface="+mn-ea"/>
                <a:cs typeface="Calibri"/>
                <a:sym typeface="Calibri"/>
              </a:rPr>
              <a:t>馬力</a:t>
            </a:r>
            <a:r>
              <a:rPr lang="en-US" altLang="zh-TW" sz="4000" b="1" dirty="0">
                <a:solidFill>
                  <a:srgbClr val="F26A0E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為</a:t>
            </a:r>
            <a:r>
              <a:rPr lang="en-US" altLang="zh-TW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altLang="en-US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sz="4000" b="1" dirty="0">
                <a:solidFill>
                  <a:srgbClr val="5F6BA7"/>
                </a:solidFill>
                <a:latin typeface="+mn-ea"/>
                <a:cs typeface="Calibri"/>
                <a:sym typeface="Calibri"/>
              </a:rPr>
              <a:t>0</a:t>
            </a:r>
            <a:r>
              <a:rPr lang="en-US" altLang="zh-TW" sz="3000" b="1" dirty="0">
                <a:solidFill>
                  <a:srgbClr val="5F6BA7"/>
                </a:solidFill>
                <a:latin typeface="+mn-ea"/>
                <a:cs typeface="Calibri"/>
                <a:sym typeface="Calibri"/>
              </a:rPr>
              <a:t>(</a:t>
            </a:r>
            <a:r>
              <a:rPr lang="zh-TW" altLang="en-US" sz="3000" b="1" dirty="0">
                <a:solidFill>
                  <a:srgbClr val="5F6BA7"/>
                </a:solidFill>
                <a:latin typeface="+mn-ea"/>
                <a:cs typeface="Calibri"/>
                <a:sym typeface="Calibri"/>
              </a:rPr>
              <a:t>數值</a:t>
            </a:r>
            <a:r>
              <a:rPr lang="en-US" altLang="zh-TW" sz="3000" b="1" dirty="0">
                <a:solidFill>
                  <a:srgbClr val="5F6BA7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en-US" altLang="zh-TW" sz="4000" b="1" dirty="0">
                <a:solidFill>
                  <a:srgbClr val="5F6BA7"/>
                </a:solidFill>
                <a:latin typeface="+mn-ea"/>
                <a:cs typeface="Calibri"/>
                <a:sym typeface="Calibri"/>
              </a:rPr>
              <a:t> </a:t>
            </a:r>
            <a:endParaRPr sz="4000" b="1" dirty="0">
              <a:solidFill>
                <a:srgbClr val="5F6BA7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D61F5F-1D5F-3C42-6F34-E1332167AC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0" r="4609"/>
          <a:stretch/>
        </p:blipFill>
        <p:spPr>
          <a:xfrm>
            <a:off x="0" y="0"/>
            <a:ext cx="1671638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0811118-414C-31FE-6454-FD0D4F01E81C}"/>
              </a:ext>
            </a:extLst>
          </p:cNvPr>
          <p:cNvSpPr/>
          <p:nvPr/>
        </p:nvSpPr>
        <p:spPr>
          <a:xfrm>
            <a:off x="54981" y="1911930"/>
            <a:ext cx="1545219" cy="355020"/>
          </a:xfrm>
          <a:prstGeom prst="rect">
            <a:avLst/>
          </a:prstGeom>
          <a:noFill/>
          <a:ln w="28575">
            <a:solidFill>
              <a:srgbClr val="F68B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9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62DCF011-6820-16B2-25DB-27C721BB1538}"/>
              </a:ext>
            </a:extLst>
          </p:cNvPr>
          <p:cNvGrpSpPr/>
          <p:nvPr/>
        </p:nvGrpSpPr>
        <p:grpSpPr>
          <a:xfrm>
            <a:off x="374040" y="356898"/>
            <a:ext cx="5244440" cy="707886"/>
            <a:chOff x="374041" y="356898"/>
            <a:chExt cx="3915454" cy="707886"/>
          </a:xfrm>
        </p:grpSpPr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446AE759-0586-C567-1DB6-C227009C71FF}"/>
                </a:ext>
              </a:extLst>
            </p:cNvPr>
            <p:cNvSpPr/>
            <p:nvPr/>
          </p:nvSpPr>
          <p:spPr>
            <a:xfrm>
              <a:off x="374041" y="358935"/>
              <a:ext cx="138445" cy="690338"/>
            </a:xfrm>
            <a:custGeom>
              <a:avLst/>
              <a:gdLst>
                <a:gd name="connsiteX0" fmla="*/ 138445 w 138445"/>
                <a:gd name="connsiteY0" fmla="*/ 0 h 690338"/>
                <a:gd name="connsiteX1" fmla="*/ 138445 w 138445"/>
                <a:gd name="connsiteY1" fmla="*/ 690338 h 690338"/>
                <a:gd name="connsiteX2" fmla="*/ 94193 w 138445"/>
                <a:gd name="connsiteY2" fmla="*/ 681403 h 690338"/>
                <a:gd name="connsiteX3" fmla="*/ 0 w 138445"/>
                <a:gd name="connsiteY3" fmla="*/ 539300 h 690338"/>
                <a:gd name="connsiteX4" fmla="*/ 0 w 138445"/>
                <a:gd name="connsiteY4" fmla="*/ 151038 h 690338"/>
                <a:gd name="connsiteX5" fmla="*/ 94193 w 138445"/>
                <a:gd name="connsiteY5" fmla="*/ 8935 h 6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45" h="690338">
                  <a:moveTo>
                    <a:pt x="138445" y="0"/>
                  </a:moveTo>
                  <a:lnTo>
                    <a:pt x="138445" y="690338"/>
                  </a:lnTo>
                  <a:lnTo>
                    <a:pt x="94193" y="681403"/>
                  </a:lnTo>
                  <a:cubicBezTo>
                    <a:pt x="38840" y="657991"/>
                    <a:pt x="0" y="603181"/>
                    <a:pt x="0" y="539300"/>
                  </a:cubicBezTo>
                  <a:lnTo>
                    <a:pt x="0" y="151038"/>
                  </a:lnTo>
                  <a:cubicBezTo>
                    <a:pt x="0" y="87157"/>
                    <a:pt x="38840" y="32347"/>
                    <a:pt x="94193" y="8935"/>
                  </a:cubicBezTo>
                  <a:close/>
                </a:path>
              </a:pathLst>
            </a:custGeom>
            <a:solidFill>
              <a:srgbClr val="F58A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12796C6-25AB-2CD2-BE57-0E2EF99479DD}"/>
                </a:ext>
              </a:extLst>
            </p:cNvPr>
            <p:cNvSpPr txBox="1"/>
            <p:nvPr/>
          </p:nvSpPr>
          <p:spPr>
            <a:xfrm>
              <a:off x="509173" y="356898"/>
              <a:ext cx="3780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58A42"/>
                  </a:solidFill>
                </a:rPr>
                <a:t>Actuators(</a:t>
              </a:r>
              <a:r>
                <a:rPr lang="zh-TW" altLang="en-US" sz="4000" b="1" dirty="0">
                  <a:solidFill>
                    <a:srgbClr val="F58A42"/>
                  </a:solidFill>
                </a:rPr>
                <a:t>執行器</a:t>
              </a:r>
              <a:r>
                <a:rPr lang="en-US" altLang="zh-TW" sz="4000" b="1" dirty="0">
                  <a:solidFill>
                    <a:srgbClr val="F58A42"/>
                  </a:solidFill>
                </a:rPr>
                <a:t>)</a:t>
              </a:r>
              <a:endParaRPr lang="zh-TW" altLang="en-US" sz="4000" b="1" dirty="0">
                <a:solidFill>
                  <a:srgbClr val="F58A42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F32CCF-3623-E8B7-1C17-F5F58D5D47FD}"/>
              </a:ext>
            </a:extLst>
          </p:cNvPr>
          <p:cNvGrpSpPr/>
          <p:nvPr/>
        </p:nvGrpSpPr>
        <p:grpSpPr>
          <a:xfrm>
            <a:off x="5974929" y="1920999"/>
            <a:ext cx="5125012" cy="1337657"/>
            <a:chOff x="720243" y="4550893"/>
            <a:chExt cx="5125012" cy="1337657"/>
          </a:xfrm>
        </p:grpSpPr>
        <p:pic>
          <p:nvPicPr>
            <p:cNvPr id="9" name="Google Shape;248;p5">
              <a:extLst>
                <a:ext uri="{FF2B5EF4-FFF2-40B4-BE49-F238E27FC236}">
                  <a16:creationId xmlns:a16="http://schemas.microsoft.com/office/drawing/2014/main" id="{BB1E2271-5599-8954-2465-733315BBA43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5686" t="25516" r="51418" b="68995"/>
            <a:stretch/>
          </p:blipFill>
          <p:spPr>
            <a:xfrm>
              <a:off x="720243" y="4550893"/>
              <a:ext cx="5125012" cy="690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50;p5">
              <a:extLst>
                <a:ext uri="{FF2B5EF4-FFF2-40B4-BE49-F238E27FC236}">
                  <a16:creationId xmlns:a16="http://schemas.microsoft.com/office/drawing/2014/main" id="{ED475ABE-C4A0-DECC-4810-FE73C7896AE1}"/>
                </a:ext>
              </a:extLst>
            </p:cNvPr>
            <p:cNvSpPr txBox="1">
              <a:spLocks/>
            </p:cNvSpPr>
            <p:nvPr/>
          </p:nvSpPr>
          <p:spPr>
            <a:xfrm>
              <a:off x="1154553" y="5197774"/>
              <a:ext cx="4256392" cy="690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Clr>
                  <a:schemeClr val="dk1"/>
                </a:buClr>
                <a:buSzPts val="1700"/>
                <a:buFont typeface="Arial" panose="020B0604020202020204" pitchFamily="34" charset="0"/>
                <a:buNone/>
              </a:pPr>
              <a:r>
                <a:rPr lang="zh-TW" altLang="en-US" sz="4000" b="1" dirty="0">
                  <a:latin typeface="+mn-ea"/>
                </a:rPr>
                <a:t>設定馬達</a:t>
              </a:r>
              <a:r>
                <a:rPr lang="zh-TW" altLang="en-US" sz="4000" b="1" dirty="0">
                  <a:solidFill>
                    <a:srgbClr val="F58A42"/>
                  </a:solidFill>
                  <a:latin typeface="+mn-ea"/>
                </a:rPr>
                <a:t>轉動方向</a:t>
              </a:r>
              <a:endParaRPr lang="zh-TW" altLang="en-US" sz="4000" dirty="0">
                <a:solidFill>
                  <a:srgbClr val="F58A42"/>
                </a:solidFill>
                <a:latin typeface="+mn-ea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3B4B4B9F-24F3-5B9E-588D-E54F7E3384D6}"/>
              </a:ext>
            </a:extLst>
          </p:cNvPr>
          <p:cNvGrpSpPr/>
          <p:nvPr/>
        </p:nvGrpSpPr>
        <p:grpSpPr>
          <a:xfrm>
            <a:off x="6219170" y="3905537"/>
            <a:ext cx="4758442" cy="1952597"/>
            <a:chOff x="6467598" y="3487740"/>
            <a:chExt cx="4758442" cy="1952597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7D583CE0-A8B4-4018-1E0E-80CBCBE319ED}"/>
                </a:ext>
              </a:extLst>
            </p:cNvPr>
            <p:cNvGrpSpPr/>
            <p:nvPr/>
          </p:nvGrpSpPr>
          <p:grpSpPr>
            <a:xfrm>
              <a:off x="6467598" y="3487740"/>
              <a:ext cx="4758442" cy="752469"/>
              <a:chOff x="6467598" y="3487740"/>
              <a:chExt cx="4758442" cy="752469"/>
            </a:xfrm>
          </p:grpSpPr>
          <p:pic>
            <p:nvPicPr>
              <p:cNvPr id="15" name="Google Shape;254;p5">
                <a:extLst>
                  <a:ext uri="{FF2B5EF4-FFF2-40B4-BE49-F238E27FC236}">
                    <a16:creationId xmlns:a16="http://schemas.microsoft.com/office/drawing/2014/main" id="{2BCDDC47-320A-AF36-40AA-E625C7C91B3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0449" t="56434" r="31616" b="38343"/>
              <a:stretch/>
            </p:blipFill>
            <p:spPr>
              <a:xfrm>
                <a:off x="6467598" y="3594854"/>
                <a:ext cx="3286598" cy="5382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260;p5">
                <a:extLst>
                  <a:ext uri="{FF2B5EF4-FFF2-40B4-BE49-F238E27FC236}">
                    <a16:creationId xmlns:a16="http://schemas.microsoft.com/office/drawing/2014/main" id="{24C4F6AE-3EB6-4706-3616-C1886C9DE603}"/>
                  </a:ext>
                </a:extLst>
              </p:cNvPr>
              <p:cNvSpPr txBox="1"/>
              <p:nvPr/>
            </p:nvSpPr>
            <p:spPr>
              <a:xfrm>
                <a:off x="9899008" y="3487740"/>
                <a:ext cx="1327032" cy="752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zh-TW" sz="4500" b="1" dirty="0">
                    <a:solidFill>
                      <a:schemeClr val="dk1"/>
                    </a:solidFill>
                    <a:latin typeface="+mn-ea"/>
                    <a:cs typeface="Calibri"/>
                    <a:sym typeface="Calibri"/>
                  </a:rPr>
                  <a:t>正轉</a:t>
                </a:r>
                <a:endParaRPr sz="4500" b="1" dirty="0">
                  <a:solidFill>
                    <a:schemeClr val="dk1"/>
                  </a:solidFill>
                  <a:latin typeface="+mn-ea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endParaRPr sz="4500" b="1" dirty="0">
                  <a:solidFill>
                    <a:schemeClr val="dk1"/>
                  </a:solidFill>
                  <a:latin typeface="+mn-ea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D1602426-96E9-BF0F-E23B-86F241EB3771}"/>
                </a:ext>
              </a:extLst>
            </p:cNvPr>
            <p:cNvGrpSpPr/>
            <p:nvPr/>
          </p:nvGrpSpPr>
          <p:grpSpPr>
            <a:xfrm>
              <a:off x="6467598" y="4687869"/>
              <a:ext cx="4758442" cy="752468"/>
              <a:chOff x="6467598" y="4687869"/>
              <a:chExt cx="4758442" cy="752468"/>
            </a:xfrm>
          </p:grpSpPr>
          <p:pic>
            <p:nvPicPr>
              <p:cNvPr id="20" name="Google Shape;259;p5">
                <a:extLst>
                  <a:ext uri="{FF2B5EF4-FFF2-40B4-BE49-F238E27FC236}">
                    <a16:creationId xmlns:a16="http://schemas.microsoft.com/office/drawing/2014/main" id="{51B2469E-30C4-B794-78C6-B11EF2EF981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50482" t="43088" r="32761" b="51761"/>
              <a:stretch/>
            </p:blipFill>
            <p:spPr>
              <a:xfrm>
                <a:off x="6467598" y="4779977"/>
                <a:ext cx="3286598" cy="5682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261;p5">
                <a:extLst>
                  <a:ext uri="{FF2B5EF4-FFF2-40B4-BE49-F238E27FC236}">
                    <a16:creationId xmlns:a16="http://schemas.microsoft.com/office/drawing/2014/main" id="{5ACF5CD3-B988-43D5-461B-CA130B702BA0}"/>
                  </a:ext>
                </a:extLst>
              </p:cNvPr>
              <p:cNvSpPr txBox="1"/>
              <p:nvPr/>
            </p:nvSpPr>
            <p:spPr>
              <a:xfrm>
                <a:off x="9899008" y="4687869"/>
                <a:ext cx="1327032" cy="7524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zh-TW" sz="4500" b="1" dirty="0">
                    <a:solidFill>
                      <a:schemeClr val="dk1"/>
                    </a:solidFill>
                    <a:latin typeface="+mn-ea"/>
                    <a:cs typeface="Calibri"/>
                    <a:sym typeface="Calibri"/>
                  </a:rPr>
                  <a:t>反轉</a:t>
                </a:r>
                <a:endParaRPr sz="4500" dirty="0">
                  <a:latin typeface="+mn-ea"/>
                </a:endParaRPr>
              </a:p>
            </p:txBody>
          </p: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316BF8-AACB-C528-A4DE-0CF1C13BE8D4}"/>
              </a:ext>
            </a:extLst>
          </p:cNvPr>
          <p:cNvSpPr txBox="1"/>
          <p:nvPr/>
        </p:nvSpPr>
        <p:spPr>
          <a:xfrm>
            <a:off x="775911" y="2381493"/>
            <a:ext cx="4621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/>
              <a:t>數值</a:t>
            </a:r>
            <a:r>
              <a:rPr lang="en-US" altLang="zh-TW" sz="3600" b="1" dirty="0"/>
              <a:t>(1~-1)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zh-TW" altLang="en-US" sz="3600" b="1" dirty="0"/>
              <a:t> </a:t>
            </a:r>
            <a:r>
              <a:rPr lang="en-US" altLang="zh-TW" sz="3600" b="1" dirty="0"/>
              <a:t>1</a:t>
            </a:r>
            <a:r>
              <a:rPr lang="zh-TW" altLang="en-US" sz="3600" b="1" dirty="0"/>
              <a:t>對應到</a:t>
            </a:r>
            <a:r>
              <a:rPr lang="en-US" altLang="zh-TW" sz="3600" b="1" dirty="0"/>
              <a:t>FORWARD</a:t>
            </a:r>
            <a:endParaRPr lang="en-US" altLang="zh-TW" sz="3600" b="1" u="sng" dirty="0"/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zh-TW" sz="3600" b="1" u="sng" dirty="0"/>
              <a:t>-1</a:t>
            </a:r>
            <a:r>
              <a:rPr lang="zh-TW" altLang="en-US" sz="3600" b="1" u="sng" dirty="0"/>
              <a:t>對應到</a:t>
            </a:r>
            <a:r>
              <a:rPr lang="en-US" altLang="zh-TW" sz="3600" b="1" u="sng" dirty="0"/>
              <a:t>REVERSE</a:t>
            </a:r>
            <a:endParaRPr lang="zh-TW" alt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841247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1F7523-2349-2B7E-03B5-3ADEB11F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變數</a:t>
            </a:r>
            <a:r>
              <a:rPr lang="en-US" altLang="zh-TW" b="1" dirty="0"/>
              <a:t>(variables)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6AAFD8-CCC9-662A-0661-3F0207923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一個變數必須有名字</a:t>
            </a:r>
            <a:endParaRPr lang="en-US" altLang="zh-TW" dirty="0"/>
          </a:p>
          <a:p>
            <a:r>
              <a:rPr lang="zh-TW" altLang="en-US" dirty="0"/>
              <a:t>相對應於電腦記憶體中的位址</a:t>
            </a:r>
            <a:endParaRPr lang="en-US" altLang="zh-TW" dirty="0"/>
          </a:p>
          <a:p>
            <a:r>
              <a:rPr lang="zh-TW" altLang="en-US" dirty="0"/>
              <a:t>可以更改變數的</a:t>
            </a:r>
            <a:r>
              <a:rPr lang="zh-TW" altLang="en-US" b="1" u="sng" dirty="0"/>
              <a:t>數值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A846123-0AD5-4163-F0FB-994F0242D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0" b="94848" l="2120" r="95760">
                        <a14:foregroundMark x1="36042" y1="6970" x2="52650" y2="9091"/>
                        <a14:foregroundMark x1="6714" y1="14242" x2="9187" y2="36061"/>
                        <a14:foregroundMark x1="56184" y1="49697" x2="85866" y2="44848"/>
                        <a14:foregroundMark x1="87986" y1="39091" x2="84806" y2="43636"/>
                        <a14:foregroundMark x1="59717" y1="47576" x2="62898" y2="48485"/>
                        <a14:foregroundMark x1="62191" y1="44545" x2="62544" y2="50000"/>
                        <a14:foregroundMark x1="31449" y1="90606" x2="38163" y2="92121"/>
                        <a14:foregroundMark x1="56537" y1="53333" x2="61484" y2="51818"/>
                        <a14:foregroundMark x1="93640" y1="43333" x2="95760" y2="45758"/>
                        <a14:foregroundMark x1="2473" y1="16667" x2="2473" y2="16667"/>
                        <a14:foregroundMark x1="36042" y1="94848" x2="36042" y2="94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6320" y="2697480"/>
            <a:ext cx="3473860" cy="4050792"/>
          </a:xfrm>
          <a:prstGeom prst="rect">
            <a:avLst/>
          </a:prstGeom>
        </p:spPr>
      </p:pic>
      <p:pic>
        <p:nvPicPr>
          <p:cNvPr id="10" name="圖片 9">
            <a:hlinkClick r:id="rId5"/>
            <a:extLst>
              <a:ext uri="{FF2B5EF4-FFF2-40B4-BE49-F238E27FC236}">
                <a16:creationId xmlns:a16="http://schemas.microsoft.com/office/drawing/2014/main" id="{972D7192-61D2-75DD-1B95-F2D46EBBA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339" y="1690688"/>
            <a:ext cx="3340651" cy="48021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9804F76-A622-511D-4D82-6964353C4359}"/>
              </a:ext>
            </a:extLst>
          </p:cNvPr>
          <p:cNvSpPr/>
          <p:nvPr/>
        </p:nvSpPr>
        <p:spPr>
          <a:xfrm>
            <a:off x="8229170" y="5001769"/>
            <a:ext cx="3849624" cy="1649062"/>
          </a:xfrm>
          <a:prstGeom prst="rect">
            <a:avLst/>
          </a:prstGeom>
          <a:solidFill>
            <a:srgbClr val="1B262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9E8B5C-3817-56D5-6263-C19ED9A936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3" t="4301" r="11093" b="3005"/>
          <a:stretch/>
        </p:blipFill>
        <p:spPr>
          <a:xfrm>
            <a:off x="-6195060" y="0"/>
            <a:ext cx="5177790" cy="68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07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1F7523-2349-2B7E-03B5-3ADEB11F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16535"/>
            <a:ext cx="5177790" cy="1325563"/>
          </a:xfrm>
        </p:spPr>
        <p:txBody>
          <a:bodyPr/>
          <a:lstStyle/>
          <a:p>
            <a:pPr algn="ctr"/>
            <a:r>
              <a:rPr lang="zh-TW" altLang="en-US" b="1" dirty="0"/>
              <a:t>變數</a:t>
            </a:r>
            <a:r>
              <a:rPr lang="en-US" altLang="zh-TW" b="1" dirty="0"/>
              <a:t>(variables)</a:t>
            </a:r>
            <a:endParaRPr lang="zh-TW" altLang="en-US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16F1F48-51EF-A026-2602-19D47E3C9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" t="4301" r="11093" b="3005"/>
          <a:stretch/>
        </p:blipFill>
        <p:spPr>
          <a:xfrm>
            <a:off x="0" y="-1"/>
            <a:ext cx="5177790" cy="6859627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B10DF044-DBCA-B72E-3A44-8A765944132E}"/>
              </a:ext>
            </a:extLst>
          </p:cNvPr>
          <p:cNvGrpSpPr/>
          <p:nvPr/>
        </p:nvGrpSpPr>
        <p:grpSpPr>
          <a:xfrm>
            <a:off x="4137660" y="879316"/>
            <a:ext cx="5975783" cy="2025811"/>
            <a:chOff x="4137660" y="879316"/>
            <a:chExt cx="5975783" cy="2025811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AB729F8E-E7C4-D4BD-9898-4FF153275DCF}"/>
                </a:ext>
              </a:extLst>
            </p:cNvPr>
            <p:cNvGrpSpPr/>
            <p:nvPr/>
          </p:nvGrpSpPr>
          <p:grpSpPr>
            <a:xfrm>
              <a:off x="4137660" y="879316"/>
              <a:ext cx="2068830" cy="1418114"/>
              <a:chOff x="4137660" y="879316"/>
              <a:chExt cx="2068830" cy="1418114"/>
            </a:xfrm>
          </p:grpSpPr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5639540C-456E-54E3-A9AB-69A0E8F7A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7660" y="913606"/>
                <a:ext cx="1278255" cy="0"/>
              </a:xfrm>
              <a:prstGeom prst="line">
                <a:avLst/>
              </a:prstGeom>
              <a:ln w="57150">
                <a:solidFill>
                  <a:srgbClr val="A55B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C2FDEBCD-E60D-E932-62BE-B5BB4FC81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5915" y="879316"/>
                <a:ext cx="790575" cy="1418114"/>
              </a:xfrm>
              <a:prstGeom prst="line">
                <a:avLst/>
              </a:prstGeom>
              <a:ln w="57150">
                <a:solidFill>
                  <a:srgbClr val="A55B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D9A36BA1-DD03-159F-5B48-3424E3C90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9" t="39041" r="44126" b="7534"/>
            <a:stretch/>
          </p:blipFill>
          <p:spPr>
            <a:xfrm>
              <a:off x="6172200" y="1588373"/>
              <a:ext cx="3941243" cy="1316754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D68617DE-2CCB-E398-C27D-C4F8B51D81C3}"/>
              </a:ext>
            </a:extLst>
          </p:cNvPr>
          <p:cNvGrpSpPr/>
          <p:nvPr/>
        </p:nvGrpSpPr>
        <p:grpSpPr>
          <a:xfrm>
            <a:off x="4451032" y="1386046"/>
            <a:ext cx="5662411" cy="2512378"/>
            <a:chOff x="4451032" y="1386046"/>
            <a:chExt cx="5662411" cy="2512378"/>
          </a:xfrm>
        </p:grpSpPr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14B7734-69DA-6600-19DC-762DDBEDDE26}"/>
                </a:ext>
              </a:extLst>
            </p:cNvPr>
            <p:cNvCxnSpPr>
              <a:cxnSpLocks/>
            </p:cNvCxnSpPr>
            <p:nvPr/>
          </p:nvCxnSpPr>
          <p:spPr>
            <a:xfrm>
              <a:off x="4451032" y="1386046"/>
              <a:ext cx="1755458" cy="1890554"/>
            </a:xfrm>
            <a:prstGeom prst="line">
              <a:avLst/>
            </a:prstGeom>
            <a:ln w="57150">
              <a:solidFill>
                <a:srgbClr val="A55B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C81570A6-8975-3C60-E76C-B019A574C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4" t="16333" r="10594" b="9223"/>
            <a:stretch/>
          </p:blipFill>
          <p:spPr>
            <a:xfrm>
              <a:off x="6206490" y="2763202"/>
              <a:ext cx="3906953" cy="1135222"/>
            </a:xfrm>
            <a:prstGeom prst="rect">
              <a:avLst/>
            </a:prstGeom>
          </p:spPr>
        </p:pic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F7F3E93-8329-70A1-651A-32B5B3718F47}"/>
              </a:ext>
            </a:extLst>
          </p:cNvPr>
          <p:cNvGrpSpPr/>
          <p:nvPr/>
        </p:nvGrpSpPr>
        <p:grpSpPr>
          <a:xfrm>
            <a:off x="3348990" y="2007870"/>
            <a:ext cx="6034044" cy="2906877"/>
            <a:chOff x="3348990" y="2007870"/>
            <a:chExt cx="6034044" cy="2906877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D741FCD-46ED-13F8-E67B-C77098B2970D}"/>
                </a:ext>
              </a:extLst>
            </p:cNvPr>
            <p:cNvGrpSpPr/>
            <p:nvPr/>
          </p:nvGrpSpPr>
          <p:grpSpPr>
            <a:xfrm>
              <a:off x="3348990" y="2007870"/>
              <a:ext cx="2857500" cy="2564130"/>
              <a:chOff x="3348990" y="2007870"/>
              <a:chExt cx="2823210" cy="2301240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201EAABC-9246-A8D4-F944-ED500FB3B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8990" y="2011680"/>
                <a:ext cx="788670" cy="0"/>
              </a:xfrm>
              <a:prstGeom prst="line">
                <a:avLst/>
              </a:prstGeom>
              <a:ln w="57150">
                <a:solidFill>
                  <a:srgbClr val="A55B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EA334B0C-F6B3-0435-B365-C6CDF07D3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6230" y="2007870"/>
                <a:ext cx="2045970" cy="2301240"/>
              </a:xfrm>
              <a:prstGeom prst="line">
                <a:avLst/>
              </a:prstGeom>
              <a:ln w="57150">
                <a:solidFill>
                  <a:srgbClr val="A55B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7CB4D33B-9B91-1723-1008-432C48DE1876}"/>
                </a:ext>
              </a:extLst>
            </p:cNvPr>
            <p:cNvSpPr/>
            <p:nvPr/>
          </p:nvSpPr>
          <p:spPr>
            <a:xfrm>
              <a:off x="6359714" y="4229253"/>
              <a:ext cx="3023320" cy="685494"/>
            </a:xfrm>
            <a:prstGeom prst="roundRect">
              <a:avLst/>
            </a:prstGeom>
            <a:solidFill>
              <a:srgbClr val="FF8A1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dirty="0">
                  <a:solidFill>
                    <a:schemeClr val="tx1"/>
                  </a:solidFill>
                </a:rPr>
                <a:t>drive</a:t>
              </a:r>
              <a:r>
                <a:rPr lang="zh-TW" altLang="en-US" sz="3600" b="1" dirty="0">
                  <a:solidFill>
                    <a:schemeClr val="tx1"/>
                  </a:solidFill>
                </a:rPr>
                <a:t>的數值</a:t>
              </a:r>
              <a:endParaRPr lang="zh-TW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05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A3AFE-3CDA-36CC-E8B6-19BEE71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647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控制</a:t>
            </a:r>
            <a:r>
              <a:rPr lang="en-US" altLang="zh-TW" b="1" dirty="0"/>
              <a:t>DC</a:t>
            </a:r>
            <a:r>
              <a:rPr lang="zh-TW" altLang="en-US" b="1" dirty="0"/>
              <a:t>程式範例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AC82C8B-1DC7-FE62-68E2-01BC2E345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4" name="圖片 13">
            <a:hlinkClick r:id="rId3"/>
            <a:extLst>
              <a:ext uri="{FF2B5EF4-FFF2-40B4-BE49-F238E27FC236}">
                <a16:creationId xmlns:a16="http://schemas.microsoft.com/office/drawing/2014/main" id="{53BCC574-A9E0-A794-F36E-773030FC8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210" y="1302212"/>
            <a:ext cx="6129579" cy="5398164"/>
          </a:xfrm>
          <a:prstGeom prst="rect">
            <a:avLst/>
          </a:prstGeom>
        </p:spPr>
      </p:pic>
      <p:sp>
        <p:nvSpPr>
          <p:cNvPr id="16" name="文字方塊 15">
            <a:hlinkClick r:id="rId3"/>
            <a:extLst>
              <a:ext uri="{FF2B5EF4-FFF2-40B4-BE49-F238E27FC236}">
                <a16:creationId xmlns:a16="http://schemas.microsoft.com/office/drawing/2014/main" id="{2FECAE66-8C4B-F6F0-2285-1B39EF3A3E4B}"/>
              </a:ext>
            </a:extLst>
          </p:cNvPr>
          <p:cNvSpPr txBox="1"/>
          <p:nvPr/>
        </p:nvSpPr>
        <p:spPr>
          <a:xfrm>
            <a:off x="9583837" y="638001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u="sng" dirty="0">
                <a:solidFill>
                  <a:schemeClr val="bg2"/>
                </a:solidFill>
              </a:rPr>
              <a:t>圖片來源</a:t>
            </a:r>
            <a:r>
              <a:rPr lang="en-US" altLang="zh-TW" u="sng" dirty="0">
                <a:solidFill>
                  <a:schemeClr val="bg2"/>
                </a:solidFill>
              </a:rPr>
              <a:t>:</a:t>
            </a:r>
            <a:r>
              <a:rPr lang="zh-TW" altLang="en-US" u="sng" dirty="0">
                <a:solidFill>
                  <a:schemeClr val="bg2"/>
                </a:solidFill>
              </a:rPr>
              <a:t> </a:t>
            </a:r>
            <a:r>
              <a:rPr lang="en-US" altLang="zh-TW" u="sng" dirty="0">
                <a:solidFill>
                  <a:schemeClr val="bg2"/>
                </a:solidFill>
              </a:rPr>
              <a:t>FTC</a:t>
            </a:r>
            <a:r>
              <a:rPr lang="zh-TW" altLang="en-US" u="sng" dirty="0">
                <a:solidFill>
                  <a:schemeClr val="bg2"/>
                </a:solidFill>
              </a:rPr>
              <a:t> </a:t>
            </a:r>
            <a:r>
              <a:rPr lang="en-US" altLang="zh-TW" u="sng" dirty="0">
                <a:solidFill>
                  <a:schemeClr val="bg2"/>
                </a:solidFill>
              </a:rPr>
              <a:t>Docs</a:t>
            </a:r>
          </a:p>
        </p:txBody>
      </p:sp>
    </p:spTree>
    <p:extLst>
      <p:ext uri="{BB962C8B-B14F-4D97-AF65-F5344CB8AC3E}">
        <p14:creationId xmlns:p14="http://schemas.microsoft.com/office/powerpoint/2010/main" val="3203541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5D5E23-9F4A-BE0B-3CBE-A1242EA27013}"/>
              </a:ext>
            </a:extLst>
          </p:cNvPr>
          <p:cNvSpPr txBox="1"/>
          <p:nvPr/>
        </p:nvSpPr>
        <p:spPr>
          <a:xfrm>
            <a:off x="620889" y="1147782"/>
            <a:ext cx="34117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500" b="1" dirty="0">
                <a:solidFill>
                  <a:srgbClr val="EEEEEE"/>
                </a:solidFill>
              </a:rPr>
              <a:t>Servos</a:t>
            </a:r>
            <a:r>
              <a:rPr lang="zh-TW" altLang="en-US" sz="4500" b="1" dirty="0">
                <a:solidFill>
                  <a:srgbClr val="EEEEEE"/>
                </a:solidFill>
              </a:rPr>
              <a:t>程式</a:t>
            </a:r>
          </a:p>
        </p:txBody>
      </p:sp>
      <p:sp>
        <p:nvSpPr>
          <p:cNvPr id="12" name="Google Shape;257;p5">
            <a:extLst>
              <a:ext uri="{FF2B5EF4-FFF2-40B4-BE49-F238E27FC236}">
                <a16:creationId xmlns:a16="http://schemas.microsoft.com/office/drawing/2014/main" id="{8630DBB2-2796-5F55-7737-232CE3C31F93}"/>
              </a:ext>
            </a:extLst>
          </p:cNvPr>
          <p:cNvSpPr txBox="1"/>
          <p:nvPr/>
        </p:nvSpPr>
        <p:spPr>
          <a:xfrm>
            <a:off x="1033989" y="4354145"/>
            <a:ext cx="8827910" cy="69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700"/>
            </a:pPr>
            <a:r>
              <a:rPr lang="zh-TW" sz="4000" b="1" dirty="0">
                <a:solidFill>
                  <a:srgbClr val="EEEEEE"/>
                </a:solidFill>
                <a:latin typeface="+mn-ea"/>
                <a:cs typeface="Calibri"/>
                <a:sym typeface="Calibri"/>
              </a:rPr>
              <a:t>設定</a:t>
            </a:r>
            <a:r>
              <a:rPr lang="en-US" altLang="zh-TW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altLang="zh-TW" sz="4000" b="1" dirty="0">
                <a:solidFill>
                  <a:srgbClr val="56A7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Calibri"/>
                <a:sym typeface="Calibri"/>
              </a:rPr>
              <a:t>Servo</a:t>
            </a:r>
            <a:r>
              <a:rPr lang="en-US" altLang="zh-TW" sz="3200" b="1" dirty="0">
                <a:solidFill>
                  <a:srgbClr val="56A7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Calibri"/>
                <a:sym typeface="Calibri"/>
              </a:rPr>
              <a:t>(</a:t>
            </a:r>
            <a:r>
              <a:rPr lang="zh-TW" altLang="en-US" sz="3200" b="1" dirty="0">
                <a:solidFill>
                  <a:srgbClr val="56A7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Calibri"/>
                <a:sym typeface="Calibri"/>
              </a:rPr>
              <a:t>名稱</a:t>
            </a:r>
            <a:r>
              <a:rPr lang="en-US" altLang="zh-TW" sz="3200" b="1" dirty="0">
                <a:solidFill>
                  <a:srgbClr val="56A7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Calibri"/>
                <a:sym typeface="Calibri"/>
              </a:rPr>
              <a:t>)</a:t>
            </a:r>
            <a:r>
              <a:rPr lang="zh-TW" altLang="en-US" sz="3200" b="1" dirty="0">
                <a:solidFill>
                  <a:srgbClr val="56A7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Calibri"/>
                <a:sym typeface="Calibri"/>
              </a:rPr>
              <a:t> </a:t>
            </a:r>
            <a:r>
              <a:rPr lang="zh-TW" altLang="en-US" sz="4000" b="1" dirty="0">
                <a:solidFill>
                  <a:srgbClr val="BBDCCB"/>
                </a:solidFill>
                <a:latin typeface="+mn-ea"/>
                <a:cs typeface="Calibri"/>
                <a:sym typeface="Calibri"/>
              </a:rPr>
              <a:t>角度</a:t>
            </a:r>
            <a:r>
              <a:rPr lang="en-US" altLang="zh-TW" sz="4000" b="1" dirty="0">
                <a:solidFill>
                  <a:srgbClr val="F26A0E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sz="4000" b="1" dirty="0">
                <a:solidFill>
                  <a:srgbClr val="EEEEEE"/>
                </a:solidFill>
                <a:latin typeface="+mn-ea"/>
                <a:cs typeface="Calibri"/>
                <a:sym typeface="Calibri"/>
              </a:rPr>
              <a:t>為</a:t>
            </a:r>
            <a:r>
              <a:rPr lang="en-US" altLang="zh-TW" sz="4000" b="1" dirty="0">
                <a:solidFill>
                  <a:srgbClr val="EEEEEE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altLang="en-US" sz="4000" b="1" dirty="0">
                <a:solidFill>
                  <a:srgbClr val="F68B42"/>
                </a:solidFill>
                <a:latin typeface="+mn-ea"/>
                <a:cs typeface="Calibri"/>
                <a:sym typeface="Calibri"/>
              </a:rPr>
              <a:t>數字</a:t>
            </a:r>
            <a:r>
              <a:rPr lang="en-US" altLang="zh-TW" sz="3300" b="1" dirty="0">
                <a:solidFill>
                  <a:srgbClr val="F68B42"/>
                </a:solidFill>
                <a:latin typeface="+mn-ea"/>
                <a:cs typeface="Calibri"/>
                <a:sym typeface="Calibri"/>
              </a:rPr>
              <a:t>(</a:t>
            </a:r>
            <a:r>
              <a:rPr lang="zh-TW" altLang="en-US" sz="3300" b="1" dirty="0">
                <a:solidFill>
                  <a:srgbClr val="F68B42"/>
                </a:solidFill>
                <a:latin typeface="+mn-ea"/>
                <a:cs typeface="Calibri"/>
                <a:sym typeface="Calibri"/>
              </a:rPr>
              <a:t>度數</a:t>
            </a:r>
            <a:r>
              <a:rPr lang="en-US" altLang="zh-TW" sz="3300" b="1" dirty="0">
                <a:solidFill>
                  <a:srgbClr val="F68B42"/>
                </a:solidFill>
                <a:latin typeface="+mn-ea"/>
                <a:cs typeface="Calibri"/>
                <a:sym typeface="Calibri"/>
              </a:rPr>
              <a:t>/180)</a:t>
            </a:r>
            <a:endParaRPr lang="zh-TW" altLang="en-US" sz="3300" b="1" dirty="0">
              <a:solidFill>
                <a:srgbClr val="F68B42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EB13E90-5E60-CFCC-846D-721FEDD27276}"/>
              </a:ext>
            </a:extLst>
          </p:cNvPr>
          <p:cNvGrpSpPr/>
          <p:nvPr/>
        </p:nvGrpSpPr>
        <p:grpSpPr>
          <a:xfrm>
            <a:off x="620889" y="2503855"/>
            <a:ext cx="7839746" cy="1492633"/>
            <a:chOff x="642936" y="1838139"/>
            <a:chExt cx="10906125" cy="207645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1AF0E2-0031-4968-34BF-A74E893A34B8}"/>
                </a:ext>
              </a:extLst>
            </p:cNvPr>
            <p:cNvSpPr/>
            <p:nvPr/>
          </p:nvSpPr>
          <p:spPr>
            <a:xfrm>
              <a:off x="1343026" y="2527318"/>
              <a:ext cx="785659" cy="560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120D8CA-4C7D-0879-FDBF-45566994A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36" y="1838139"/>
              <a:ext cx="10906125" cy="207645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9D477-D523-FF2C-0B17-4D0251AFF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r="16773"/>
          <a:stretch/>
        </p:blipFill>
        <p:spPr bwMode="auto">
          <a:xfrm>
            <a:off x="8963887" y="565115"/>
            <a:ext cx="2630310" cy="36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hlinkClick r:id="rId5"/>
            <a:extLst>
              <a:ext uri="{FF2B5EF4-FFF2-40B4-BE49-F238E27FC236}">
                <a16:creationId xmlns:a16="http://schemas.microsoft.com/office/drawing/2014/main" id="{BD59DEF0-B620-78A4-EF68-73876CFCB44E}"/>
              </a:ext>
            </a:extLst>
          </p:cNvPr>
          <p:cNvSpPr txBox="1"/>
          <p:nvPr/>
        </p:nvSpPr>
        <p:spPr>
          <a:xfrm>
            <a:off x="9583837" y="638001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u="sng" dirty="0">
                <a:solidFill>
                  <a:schemeClr val="bg2"/>
                </a:solidFill>
              </a:rPr>
              <a:t>圖片來源</a:t>
            </a:r>
            <a:r>
              <a:rPr lang="en-US" altLang="zh-TW" u="sng" dirty="0">
                <a:solidFill>
                  <a:schemeClr val="bg2"/>
                </a:solidFill>
              </a:rPr>
              <a:t>:</a:t>
            </a:r>
            <a:r>
              <a:rPr lang="zh-TW" altLang="en-US" u="sng" dirty="0">
                <a:solidFill>
                  <a:schemeClr val="bg2"/>
                </a:solidFill>
              </a:rPr>
              <a:t> </a:t>
            </a:r>
            <a:r>
              <a:rPr lang="en-US" altLang="zh-TW" u="sng" dirty="0">
                <a:solidFill>
                  <a:schemeClr val="bg2"/>
                </a:solidFill>
              </a:rPr>
              <a:t>FTC</a:t>
            </a:r>
            <a:r>
              <a:rPr lang="zh-TW" altLang="en-US" u="sng" dirty="0">
                <a:solidFill>
                  <a:schemeClr val="bg2"/>
                </a:solidFill>
              </a:rPr>
              <a:t> </a:t>
            </a:r>
            <a:r>
              <a:rPr lang="en-US" altLang="zh-TW" u="sng" dirty="0">
                <a:solidFill>
                  <a:schemeClr val="bg2"/>
                </a:solidFill>
              </a:rPr>
              <a:t>Docs</a:t>
            </a:r>
          </a:p>
        </p:txBody>
      </p:sp>
    </p:spTree>
    <p:extLst>
      <p:ext uri="{BB962C8B-B14F-4D97-AF65-F5344CB8AC3E}">
        <p14:creationId xmlns:p14="http://schemas.microsoft.com/office/powerpoint/2010/main" val="1391509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F471DD-6DE7-240F-2F63-C3B9534AFC47}"/>
              </a:ext>
            </a:extLst>
          </p:cNvPr>
          <p:cNvSpPr txBox="1"/>
          <p:nvPr/>
        </p:nvSpPr>
        <p:spPr>
          <a:xfrm>
            <a:off x="422787" y="157316"/>
            <a:ext cx="80438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500" b="1" dirty="0">
                <a:solidFill>
                  <a:srgbClr val="EEEEEE"/>
                </a:solidFill>
              </a:rPr>
              <a:t>Motors</a:t>
            </a:r>
            <a:r>
              <a:rPr lang="zh-TW" altLang="en-US" sz="4500" b="1" dirty="0">
                <a:solidFill>
                  <a:srgbClr val="EEEEEE"/>
                </a:solidFill>
              </a:rPr>
              <a:t>程式 </a:t>
            </a:r>
            <a:r>
              <a:rPr lang="en-US" altLang="zh-TW" sz="4500" b="1" dirty="0" err="1">
                <a:solidFill>
                  <a:srgbClr val="EEEEEE"/>
                </a:solidFill>
              </a:rPr>
              <a:t>Encoder_Mode</a:t>
            </a:r>
            <a:endParaRPr lang="zh-TW" altLang="en-US" sz="4500" b="1" dirty="0">
              <a:solidFill>
                <a:srgbClr val="EEEEEE"/>
              </a:solidFill>
            </a:endParaRPr>
          </a:p>
        </p:txBody>
      </p:sp>
      <p:sp>
        <p:nvSpPr>
          <p:cNvPr id="19" name="Google Shape;257;p5">
            <a:extLst>
              <a:ext uri="{FF2B5EF4-FFF2-40B4-BE49-F238E27FC236}">
                <a16:creationId xmlns:a16="http://schemas.microsoft.com/office/drawing/2014/main" id="{3E5E4630-E8C8-4982-171C-A959DC88A29D}"/>
              </a:ext>
            </a:extLst>
          </p:cNvPr>
          <p:cNvSpPr txBox="1"/>
          <p:nvPr/>
        </p:nvSpPr>
        <p:spPr>
          <a:xfrm>
            <a:off x="537985" y="2104133"/>
            <a:ext cx="5205167" cy="69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700"/>
            </a:pPr>
            <a:r>
              <a:rPr lang="zh-TW" sz="4000" b="1" dirty="0">
                <a:solidFill>
                  <a:srgbClr val="EEEEEE"/>
                </a:solidFill>
                <a:latin typeface="+mn-ea"/>
                <a:cs typeface="Calibri"/>
                <a:sym typeface="Calibri"/>
              </a:rPr>
              <a:t>設定</a:t>
            </a:r>
            <a:r>
              <a:rPr lang="en-US" altLang="zh-TW" sz="40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sz="40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馬達</a:t>
            </a:r>
            <a:r>
              <a:rPr lang="en-US" altLang="zh-TW" sz="32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(</a:t>
            </a:r>
            <a:r>
              <a:rPr lang="zh-TW" altLang="en-US" sz="32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名稱</a:t>
            </a:r>
            <a:r>
              <a:rPr lang="en-US" altLang="zh-TW" sz="3200" b="1" dirty="0">
                <a:solidFill>
                  <a:srgbClr val="FBD0B3"/>
                </a:solidFill>
                <a:latin typeface="+mn-ea"/>
                <a:cs typeface="Calibri"/>
                <a:sym typeface="Calibri"/>
              </a:rPr>
              <a:t>)</a:t>
            </a:r>
            <a:r>
              <a:rPr lang="zh-TW" altLang="en-US" sz="32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altLang="en-US" sz="4000" b="1" dirty="0">
                <a:solidFill>
                  <a:srgbClr val="F58A42"/>
                </a:solidFill>
                <a:latin typeface="+mn-ea"/>
                <a:cs typeface="Calibri"/>
                <a:sym typeface="Calibri"/>
              </a:rPr>
              <a:t>模式</a:t>
            </a:r>
            <a:r>
              <a:rPr lang="en-US" altLang="zh-TW" sz="4000" b="1" dirty="0">
                <a:solidFill>
                  <a:srgbClr val="F26A0E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zh-TW" sz="4000" b="1" dirty="0">
                <a:solidFill>
                  <a:srgbClr val="EEEEEE"/>
                </a:solidFill>
                <a:latin typeface="+mn-ea"/>
                <a:cs typeface="Calibri"/>
                <a:sym typeface="Calibri"/>
              </a:rPr>
              <a:t>為</a:t>
            </a:r>
            <a:endParaRPr lang="zh-TW" altLang="en-US" sz="4000" b="1" dirty="0">
              <a:solidFill>
                <a:srgbClr val="FBD0B3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26D51B0-D60E-9B26-363B-8D8B61D4FD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5" r="1"/>
          <a:stretch/>
        </p:blipFill>
        <p:spPr>
          <a:xfrm>
            <a:off x="537985" y="995523"/>
            <a:ext cx="11116029" cy="110861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1D6279D-9513-4FC6-DAAC-58EDD2867DA7}"/>
              </a:ext>
            </a:extLst>
          </p:cNvPr>
          <p:cNvSpPr txBox="1"/>
          <p:nvPr/>
        </p:nvSpPr>
        <p:spPr>
          <a:xfrm>
            <a:off x="537985" y="5419262"/>
            <a:ext cx="4912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BD0B3"/>
                </a:solidFill>
              </a:rPr>
              <a:t>停止並重置</a:t>
            </a:r>
            <a:r>
              <a:rPr lang="en-US" altLang="zh-TW" sz="4000" b="1" dirty="0">
                <a:solidFill>
                  <a:srgbClr val="FBD0B3"/>
                </a:solidFill>
              </a:rPr>
              <a:t>Encoder</a:t>
            </a:r>
            <a:endParaRPr lang="zh-TW" altLang="en-US" sz="4000" b="1" dirty="0">
              <a:solidFill>
                <a:srgbClr val="FBD0B3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B8A2DB8-D265-6073-F883-E8029E685EAA}"/>
              </a:ext>
            </a:extLst>
          </p:cNvPr>
          <p:cNvSpPr txBox="1"/>
          <p:nvPr/>
        </p:nvSpPr>
        <p:spPr>
          <a:xfrm>
            <a:off x="1323284" y="3939979"/>
            <a:ext cx="3342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BD0B3"/>
                </a:solidFill>
              </a:rPr>
              <a:t>使用</a:t>
            </a:r>
            <a:r>
              <a:rPr lang="en-US" altLang="zh-TW" sz="4000" b="1" dirty="0">
                <a:solidFill>
                  <a:srgbClr val="FBD0B3"/>
                </a:solidFill>
              </a:rPr>
              <a:t>Encoder</a:t>
            </a:r>
            <a:endParaRPr lang="zh-TW" altLang="en-US" sz="4000" b="1" dirty="0">
              <a:solidFill>
                <a:srgbClr val="FBD0B3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6A12E14-D3DE-C859-E30E-CFD999E2D0AF}"/>
              </a:ext>
            </a:extLst>
          </p:cNvPr>
          <p:cNvSpPr txBox="1"/>
          <p:nvPr/>
        </p:nvSpPr>
        <p:spPr>
          <a:xfrm>
            <a:off x="1058731" y="3200338"/>
            <a:ext cx="38712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BD0B3"/>
                </a:solidFill>
                <a:effectLst/>
                <a:uLnTx/>
                <a:uFillTx/>
                <a:latin typeface="微軟正黑體"/>
                <a:ea typeface="微軟正黑體"/>
                <a:cs typeface="Calibri"/>
                <a:sym typeface="Calibri"/>
              </a:rPr>
              <a:t>不</a:t>
            </a:r>
            <a:r>
              <a:rPr lang="zh-TW" altLang="en-US" sz="4000" b="1" dirty="0">
                <a:solidFill>
                  <a:srgbClr val="FBD0B3"/>
                </a:solidFill>
                <a:latin typeface="微軟正黑體"/>
                <a:ea typeface="微軟正黑體"/>
                <a:cs typeface="Calibri"/>
                <a:sym typeface="Calibri"/>
              </a:rPr>
              <a:t>使用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BD0B3"/>
                </a:solidFill>
                <a:effectLst/>
                <a:uLnTx/>
                <a:uFillTx/>
                <a:latin typeface="+mj-lt"/>
                <a:ea typeface="微軟正黑體"/>
                <a:cs typeface="Calibri"/>
                <a:sym typeface="Calibri"/>
              </a:rPr>
              <a:t>Encoder</a:t>
            </a:r>
            <a:endParaRPr lang="zh-TW" altLang="en-US" b="1" dirty="0">
              <a:solidFill>
                <a:srgbClr val="FBD0B3"/>
              </a:solidFill>
              <a:latin typeface="+mj-l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448532-62D5-8954-F5E2-C7587A599FDF}"/>
              </a:ext>
            </a:extLst>
          </p:cNvPr>
          <p:cNvSpPr txBox="1"/>
          <p:nvPr/>
        </p:nvSpPr>
        <p:spPr>
          <a:xfrm>
            <a:off x="1106642" y="4679620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BD0B3"/>
                </a:solidFill>
                <a:effectLst/>
                <a:uLnTx/>
                <a:uFillTx/>
                <a:latin typeface="Fira Code"/>
                <a:ea typeface="微軟正黑體"/>
                <a:cs typeface="+mn-cs"/>
              </a:rPr>
              <a:t>使用轉角度模式</a:t>
            </a:r>
            <a:endParaRPr lang="zh-TW" altLang="en-US" b="1" dirty="0"/>
          </a:p>
        </p:txBody>
      </p:sp>
      <p:sp>
        <p:nvSpPr>
          <p:cNvPr id="4" name="文字方塊 3">
            <a:hlinkClick r:id="rId5"/>
            <a:extLst>
              <a:ext uri="{FF2B5EF4-FFF2-40B4-BE49-F238E27FC236}">
                <a16:creationId xmlns:a16="http://schemas.microsoft.com/office/drawing/2014/main" id="{D4C4E6CF-8176-3A4E-569F-84B27CDA211F}"/>
              </a:ext>
            </a:extLst>
          </p:cNvPr>
          <p:cNvSpPr txBox="1"/>
          <p:nvPr/>
        </p:nvSpPr>
        <p:spPr>
          <a:xfrm>
            <a:off x="6453320" y="3740283"/>
            <a:ext cx="52154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u="sng" dirty="0">
                <a:solidFill>
                  <a:schemeClr val="bg2"/>
                </a:solidFill>
              </a:rPr>
              <a:t>介紹 </a:t>
            </a:r>
            <a:r>
              <a:rPr lang="en-US" altLang="zh-TW" sz="4400" u="sng" dirty="0">
                <a:solidFill>
                  <a:schemeClr val="bg2"/>
                </a:solidFill>
              </a:rPr>
              <a:t>Encoder</a:t>
            </a:r>
            <a:r>
              <a:rPr lang="zh-TW" altLang="en-US" sz="4400" u="sng" dirty="0">
                <a:solidFill>
                  <a:schemeClr val="bg2"/>
                </a:solidFill>
              </a:rPr>
              <a:t>網站</a:t>
            </a:r>
          </a:p>
        </p:txBody>
      </p:sp>
    </p:spTree>
    <p:extLst>
      <p:ext uri="{BB962C8B-B14F-4D97-AF65-F5344CB8AC3E}">
        <p14:creationId xmlns:p14="http://schemas.microsoft.com/office/powerpoint/2010/main" val="344371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01909B-A252-09F4-80E5-BB5168489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579"/>
            <a:ext cx="10515600" cy="1325563"/>
          </a:xfrm>
        </p:spPr>
        <p:txBody>
          <a:bodyPr/>
          <a:lstStyle/>
          <a:p>
            <a:pPr algn="ctr"/>
            <a:r>
              <a:rPr lang="zh-TW" altLang="en-US" b="1" i="0" dirty="0">
                <a:effectLst/>
                <a:latin typeface="-apple-system"/>
                <a:ea typeface="inherit"/>
              </a:rPr>
              <a:t>麥克納姆</a:t>
            </a:r>
            <a:r>
              <a:rPr lang="zh-TW" altLang="en-US" b="1" dirty="0">
                <a:latin typeface="-apple-system"/>
                <a:ea typeface="inherit"/>
              </a:rPr>
              <a:t>輪程式</a:t>
            </a:r>
            <a:r>
              <a:rPr lang="en-US" altLang="zh-TW" b="1" dirty="0">
                <a:latin typeface="-apple-system"/>
                <a:ea typeface="inherit"/>
              </a:rPr>
              <a:t>(Blocks)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B981B-84EA-FA81-D244-306F20C12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344" y="2445279"/>
            <a:ext cx="4433711" cy="1967442"/>
          </a:xfrm>
        </p:spPr>
        <p:txBody>
          <a:bodyPr>
            <a:normAutofit fontScale="92500"/>
          </a:bodyPr>
          <a:lstStyle/>
          <a:p>
            <a:r>
              <a:rPr lang="zh-TW" altLang="en-US" sz="5400" dirty="0">
                <a:hlinkClick r:id="rId2"/>
              </a:rPr>
              <a:t>麥輪運動學</a:t>
            </a:r>
            <a:endParaRPr lang="en-US" altLang="zh-TW" sz="5400" dirty="0"/>
          </a:p>
          <a:p>
            <a:r>
              <a:rPr lang="zh-TW" altLang="en-US" sz="5400" dirty="0">
                <a:hlinkClick r:id="rId3"/>
              </a:rPr>
              <a:t>實際動手頁面</a:t>
            </a:r>
            <a:endParaRPr lang="zh-TW" altLang="en-US" sz="5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E9CABA-C7E7-D067-5578-1DB77095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11831"/>
            <a:ext cx="5585123" cy="49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0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D9AAE-7D03-729F-13E7-70AD7AAB6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TW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STEP1</a:t>
            </a:r>
            <a:r>
              <a:rPr lang="zh-TW" alt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拿出電腦</a:t>
            </a:r>
          </a:p>
        </p:txBody>
      </p:sp>
    </p:spTree>
    <p:extLst>
      <p:ext uri="{BB962C8B-B14F-4D97-AF65-F5344CB8AC3E}">
        <p14:creationId xmlns:p14="http://schemas.microsoft.com/office/powerpoint/2010/main" val="32438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E6535FE-76A8-EC3D-8CCE-69BA61B99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600" y="251926"/>
            <a:ext cx="2760368" cy="826823"/>
          </a:xfrm>
        </p:spPr>
        <p:txBody>
          <a:bodyPr>
            <a:noAutofit/>
          </a:bodyPr>
          <a:lstStyle/>
          <a:p>
            <a:pPr algn="l"/>
            <a:r>
              <a:rPr lang="zh-TW" altLang="en-US" sz="5000" b="1" dirty="0"/>
              <a:t>手機畫面</a:t>
            </a:r>
            <a:endParaRPr lang="zh-TW" altLang="en-US" sz="5000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4008B03-A4CB-F86F-93E8-B72310644D59}"/>
              </a:ext>
            </a:extLst>
          </p:cNvPr>
          <p:cNvGrpSpPr/>
          <p:nvPr/>
        </p:nvGrpSpPr>
        <p:grpSpPr>
          <a:xfrm>
            <a:off x="1403910" y="1164931"/>
            <a:ext cx="3671831" cy="4730039"/>
            <a:chOff x="685453" y="1174486"/>
            <a:chExt cx="3671831" cy="4730039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06695EE-A79A-9400-7AF9-F8F5EB0613A3}"/>
                </a:ext>
              </a:extLst>
            </p:cNvPr>
            <p:cNvGrpSpPr/>
            <p:nvPr/>
          </p:nvGrpSpPr>
          <p:grpSpPr>
            <a:xfrm>
              <a:off x="685453" y="1525510"/>
              <a:ext cx="3671831" cy="4379015"/>
              <a:chOff x="8045670" y="1962791"/>
              <a:chExt cx="3671831" cy="4379015"/>
            </a:xfrm>
          </p:grpSpPr>
          <p:pic>
            <p:nvPicPr>
              <p:cNvPr id="4" name="Google Shape;1057;p17">
                <a:extLst>
                  <a:ext uri="{FF2B5EF4-FFF2-40B4-BE49-F238E27FC236}">
                    <a16:creationId xmlns:a16="http://schemas.microsoft.com/office/drawing/2014/main" id="{2448FD69-AFCA-D8FF-73C6-77441E64F9D8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b="32555"/>
              <a:stretch/>
            </p:blipFill>
            <p:spPr>
              <a:xfrm>
                <a:off x="8045670" y="1962791"/>
                <a:ext cx="3652167" cy="43790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C56956D5-9010-2739-B2FF-86C96379AA2F}"/>
                  </a:ext>
                </a:extLst>
              </p:cNvPr>
              <p:cNvSpPr/>
              <p:nvPr/>
            </p:nvSpPr>
            <p:spPr>
              <a:xfrm>
                <a:off x="11110451" y="2011952"/>
                <a:ext cx="607050" cy="701751"/>
              </a:xfrm>
              <a:prstGeom prst="ellipse">
                <a:avLst/>
              </a:prstGeom>
              <a:noFill/>
              <a:ln w="57150">
                <a:solidFill>
                  <a:srgbClr val="F58A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A24D9CBC-E738-9FD3-7385-BA0CBB63FCAF}"/>
                  </a:ext>
                </a:extLst>
              </p:cNvPr>
              <p:cNvSpPr/>
              <p:nvPr/>
            </p:nvSpPr>
            <p:spPr>
              <a:xfrm>
                <a:off x="9489569" y="4061977"/>
                <a:ext cx="2129609" cy="701751"/>
              </a:xfrm>
              <a:prstGeom prst="ellipse">
                <a:avLst/>
              </a:prstGeom>
              <a:noFill/>
              <a:ln w="57150">
                <a:solidFill>
                  <a:srgbClr val="F58A4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A2282F4-9479-B903-D2C5-79E720FC2392}"/>
                </a:ext>
              </a:extLst>
            </p:cNvPr>
            <p:cNvSpPr txBox="1"/>
            <p:nvPr/>
          </p:nvSpPr>
          <p:spPr>
            <a:xfrm>
              <a:off x="3354863" y="1174486"/>
              <a:ext cx="51143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>
                  <a:solidFill>
                    <a:srgbClr val="F58A42"/>
                  </a:solidFill>
                </a:rPr>
                <a:t>1</a:t>
              </a:r>
              <a:endParaRPr lang="zh-TW" altLang="en-US" sz="3500" b="1" dirty="0">
                <a:solidFill>
                  <a:srgbClr val="F58A42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87E656A-D1CE-E945-69E2-CF3FD827205E}"/>
                </a:ext>
              </a:extLst>
            </p:cNvPr>
            <p:cNvSpPr txBox="1"/>
            <p:nvPr/>
          </p:nvSpPr>
          <p:spPr>
            <a:xfrm>
              <a:off x="3786859" y="3135040"/>
              <a:ext cx="51143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>
                  <a:solidFill>
                    <a:srgbClr val="F58A42"/>
                  </a:solidFill>
                </a:rPr>
                <a:t>2</a:t>
              </a:r>
              <a:endParaRPr lang="zh-TW" altLang="en-US" sz="3500" b="1" dirty="0">
                <a:solidFill>
                  <a:srgbClr val="F58A42"/>
                </a:solidFill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368729F-FD12-0FCA-7D64-CB5320D8727E}"/>
              </a:ext>
            </a:extLst>
          </p:cNvPr>
          <p:cNvGrpSpPr/>
          <p:nvPr/>
        </p:nvGrpSpPr>
        <p:grpSpPr>
          <a:xfrm>
            <a:off x="5649478" y="681566"/>
            <a:ext cx="5857069" cy="5537890"/>
            <a:chOff x="5399451" y="681566"/>
            <a:chExt cx="5857069" cy="5537890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3CA36766-B8E1-EF8D-6BD9-A2675204F23D}"/>
                </a:ext>
              </a:extLst>
            </p:cNvPr>
            <p:cNvGrpSpPr/>
            <p:nvPr/>
          </p:nvGrpSpPr>
          <p:grpSpPr>
            <a:xfrm>
              <a:off x="5399451" y="681566"/>
              <a:ext cx="3216619" cy="5537890"/>
              <a:chOff x="5399451" y="681566"/>
              <a:chExt cx="3216619" cy="5537890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67E25EEA-112E-6C1D-41EC-286C0EFC904F}"/>
                  </a:ext>
                </a:extLst>
              </p:cNvPr>
              <p:cNvGrpSpPr/>
              <p:nvPr/>
            </p:nvGrpSpPr>
            <p:grpSpPr>
              <a:xfrm>
                <a:off x="5399451" y="681566"/>
                <a:ext cx="3216619" cy="5537890"/>
                <a:chOff x="4787848" y="865840"/>
                <a:chExt cx="3216619" cy="5537890"/>
              </a:xfrm>
            </p:grpSpPr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CC9A4383-2B3A-1D95-B0C8-3183B1071C42}"/>
                    </a:ext>
                  </a:extLst>
                </p:cNvPr>
                <p:cNvGrpSpPr/>
                <p:nvPr/>
              </p:nvGrpSpPr>
              <p:grpSpPr>
                <a:xfrm>
                  <a:off x="4787848" y="865840"/>
                  <a:ext cx="3216619" cy="5537890"/>
                  <a:chOff x="8401146" y="963561"/>
                  <a:chExt cx="3216619" cy="5537890"/>
                </a:xfrm>
              </p:grpSpPr>
              <p:pic>
                <p:nvPicPr>
                  <p:cNvPr id="13" name="圖片 12">
                    <a:extLst>
                      <a:ext uri="{FF2B5EF4-FFF2-40B4-BE49-F238E27FC236}">
                        <a16:creationId xmlns:a16="http://schemas.microsoft.com/office/drawing/2014/main" id="{46C09625-8C85-4E15-CA34-58F6ABAC79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401146" y="963561"/>
                    <a:ext cx="3216619" cy="5537890"/>
                  </a:xfrm>
                  <a:prstGeom prst="rect">
                    <a:avLst/>
                  </a:prstGeom>
                </p:spPr>
              </p:pic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ACD73A57-DC5E-D326-AFF7-697C1D148AB0}"/>
                      </a:ext>
                    </a:extLst>
                  </p:cNvPr>
                  <p:cNvSpPr/>
                  <p:nvPr/>
                </p:nvSpPr>
                <p:spPr>
                  <a:xfrm>
                    <a:off x="8525414" y="3949480"/>
                    <a:ext cx="2181955" cy="355875"/>
                  </a:xfrm>
                  <a:prstGeom prst="rect">
                    <a:avLst/>
                  </a:prstGeom>
                  <a:noFill/>
                  <a:ln w="28575">
                    <a:solidFill>
                      <a:srgbClr val="0070C0"/>
                    </a:solidFill>
                    <a:prstDash val="solid"/>
                  </a:ln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9908507B-3D3C-E340-CA61-8CFE88FCA550}"/>
                    </a:ext>
                  </a:extLst>
                </p:cNvPr>
                <p:cNvSpPr/>
                <p:nvPr/>
              </p:nvSpPr>
              <p:spPr>
                <a:xfrm>
                  <a:off x="4912118" y="2059727"/>
                  <a:ext cx="1558213" cy="317241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solid"/>
                </a:ln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9AD9C0C-9090-1BC2-EA5D-B2D62ABF5E0F}"/>
                  </a:ext>
                </a:extLst>
              </p:cNvPr>
              <p:cNvSpPr/>
              <p:nvPr/>
            </p:nvSpPr>
            <p:spPr>
              <a:xfrm>
                <a:off x="5523720" y="2379306"/>
                <a:ext cx="832595" cy="317241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solid"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F66BD64-0181-CEAC-8D8C-EF4142F59267}"/>
                </a:ext>
              </a:extLst>
            </p:cNvPr>
            <p:cNvSpPr txBox="1"/>
            <p:nvPr/>
          </p:nvSpPr>
          <p:spPr>
            <a:xfrm>
              <a:off x="8819328" y="1718602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 err="1">
                  <a:solidFill>
                    <a:schemeClr val="accent4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WiFi</a:t>
              </a:r>
              <a:r>
                <a:rPr lang="en-US" altLang="zh-TW" sz="3500" b="1" dirty="0">
                  <a:solidFill>
                    <a:schemeClr val="accent4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zh-TW" altLang="en-US" sz="3500" b="1" dirty="0">
                  <a:solidFill>
                    <a:schemeClr val="accent4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名稱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1CC7E22-28E7-C132-EE32-6718C50A2296}"/>
                </a:ext>
              </a:extLst>
            </p:cNvPr>
            <p:cNvSpPr txBox="1"/>
            <p:nvPr/>
          </p:nvSpPr>
          <p:spPr>
            <a:xfrm>
              <a:off x="8819328" y="2222455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500" b="1" dirty="0" err="1">
                  <a:solidFill>
                    <a:schemeClr val="accent4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WiFi</a:t>
              </a:r>
              <a:r>
                <a:rPr lang="en-US" altLang="zh-TW" sz="3500" b="1" dirty="0">
                  <a:solidFill>
                    <a:schemeClr val="accent4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 </a:t>
              </a:r>
              <a:r>
                <a:rPr lang="zh-TW" altLang="en-US" sz="3500" b="1" dirty="0">
                  <a:solidFill>
                    <a:schemeClr val="accent4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密碼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F7E84C1-9304-814C-33B2-4C09ABD4D361}"/>
                </a:ext>
              </a:extLst>
            </p:cNvPr>
            <p:cNvSpPr txBox="1"/>
            <p:nvPr/>
          </p:nvSpPr>
          <p:spPr>
            <a:xfrm>
              <a:off x="8740338" y="3529951"/>
              <a:ext cx="243719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500" b="1" dirty="0">
                  <a:solidFill>
                    <a:schemeClr val="accent4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寫程式網頁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322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5A9BF1-F9E3-E115-6208-4B4934FC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683800B5-4A35-05B7-9E61-E1938EC4BC57}"/>
              </a:ext>
            </a:extLst>
          </p:cNvPr>
          <p:cNvGrpSpPr/>
          <p:nvPr/>
        </p:nvGrpSpPr>
        <p:grpSpPr>
          <a:xfrm>
            <a:off x="3036278" y="2933779"/>
            <a:ext cx="6119444" cy="1548768"/>
            <a:chOff x="8316772" y="1969878"/>
            <a:chExt cx="3520685" cy="891049"/>
          </a:xfrm>
        </p:grpSpPr>
        <p:pic>
          <p:nvPicPr>
            <p:cNvPr id="9" name="Google Shape;87;p1">
              <a:hlinkClick r:id="rId4"/>
              <a:extLst>
                <a:ext uri="{FF2B5EF4-FFF2-40B4-BE49-F238E27FC236}">
                  <a16:creationId xmlns:a16="http://schemas.microsoft.com/office/drawing/2014/main" id="{88EA0E1C-1522-F674-D8D0-820A68467FE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318" t="11987" r="70805" b="76322"/>
            <a:stretch/>
          </p:blipFill>
          <p:spPr>
            <a:xfrm>
              <a:off x="8316772" y="2014582"/>
              <a:ext cx="3520685" cy="8463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D5022C9-7E1B-A8C6-A5EA-88D063703552}"/>
                </a:ext>
              </a:extLst>
            </p:cNvPr>
            <p:cNvSpPr/>
            <p:nvPr/>
          </p:nvSpPr>
          <p:spPr>
            <a:xfrm>
              <a:off x="9093888" y="1969878"/>
              <a:ext cx="983226" cy="540173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683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pic>
        <p:nvPicPr>
          <p:cNvPr id="2" name="Google Shape;87;p1">
            <a:extLst>
              <a:ext uri="{FF2B5EF4-FFF2-40B4-BE49-F238E27FC236}">
                <a16:creationId xmlns:a16="http://schemas.microsoft.com/office/drawing/2014/main" id="{B999D565-EB25-6755-682E-2D315CC0B2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" t="12396" r="-113" b="6581"/>
          <a:stretch/>
        </p:blipFill>
        <p:spPr>
          <a:xfrm>
            <a:off x="0" y="0"/>
            <a:ext cx="12205966" cy="5865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613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pic>
        <p:nvPicPr>
          <p:cNvPr id="9" name="Google Shape;88;p1">
            <a:extLst>
              <a:ext uri="{FF2B5EF4-FFF2-40B4-BE49-F238E27FC236}">
                <a16:creationId xmlns:a16="http://schemas.microsoft.com/office/drawing/2014/main" id="{8B92779F-A395-5977-3ED0-12150949C3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417" t="48741" r="33500" b="25628"/>
          <a:stretch/>
        </p:blipFill>
        <p:spPr>
          <a:xfrm>
            <a:off x="641411" y="4613835"/>
            <a:ext cx="4583615" cy="1997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C3E50E74-2751-E04A-9A67-F1963FA16950}"/>
              </a:ext>
            </a:extLst>
          </p:cNvPr>
          <p:cNvGrpSpPr/>
          <p:nvPr/>
        </p:nvGrpSpPr>
        <p:grpSpPr>
          <a:xfrm>
            <a:off x="765552" y="1333994"/>
            <a:ext cx="4335332" cy="3150750"/>
            <a:chOff x="677732" y="1534281"/>
            <a:chExt cx="4335332" cy="3150750"/>
          </a:xfrm>
        </p:grpSpPr>
        <p:pic>
          <p:nvPicPr>
            <p:cNvPr id="7" name="Google Shape;87;p1">
              <a:extLst>
                <a:ext uri="{FF2B5EF4-FFF2-40B4-BE49-F238E27FC236}">
                  <a16:creationId xmlns:a16="http://schemas.microsoft.com/office/drawing/2014/main" id="{A72C33A2-C85E-0066-CBB0-A2EFEA85E60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2396" r="71060" b="52178"/>
            <a:stretch/>
          </p:blipFill>
          <p:spPr>
            <a:xfrm>
              <a:off x="677732" y="1534281"/>
              <a:ext cx="4335332" cy="3150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403E78C-3D1E-18EB-C58B-D0036D1C041F}"/>
                </a:ext>
              </a:extLst>
            </p:cNvPr>
            <p:cNvSpPr/>
            <p:nvPr/>
          </p:nvSpPr>
          <p:spPr>
            <a:xfrm>
              <a:off x="677732" y="2011101"/>
              <a:ext cx="1449659" cy="39865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F147FDD3-855E-0831-B0EF-6D59CC05A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921" y="1333994"/>
            <a:ext cx="6125101" cy="527723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B7DCAAD-28AD-E620-3600-49739306B856}"/>
              </a:ext>
            </a:extLst>
          </p:cNvPr>
          <p:cNvSpPr txBox="1"/>
          <p:nvPr/>
        </p:nvSpPr>
        <p:spPr>
          <a:xfrm>
            <a:off x="462579" y="258184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/>
              <a:t>進入編寫程式頁面</a:t>
            </a:r>
          </a:p>
        </p:txBody>
      </p:sp>
    </p:spTree>
    <p:extLst>
      <p:ext uri="{BB962C8B-B14F-4D97-AF65-F5344CB8AC3E}">
        <p14:creationId xmlns:p14="http://schemas.microsoft.com/office/powerpoint/2010/main" val="107032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F39B32-BF3A-3E64-D414-E1E1268600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1" t="18495" b="5377"/>
          <a:stretch/>
        </p:blipFill>
        <p:spPr>
          <a:xfrm>
            <a:off x="0" y="784122"/>
            <a:ext cx="12183370" cy="528975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EA64C8-F5D5-00D9-B4BC-12A8CA536BFE}"/>
              </a:ext>
            </a:extLst>
          </p:cNvPr>
          <p:cNvSpPr/>
          <p:nvPr/>
        </p:nvSpPr>
        <p:spPr>
          <a:xfrm>
            <a:off x="8630" y="1189703"/>
            <a:ext cx="945099" cy="373626"/>
          </a:xfrm>
          <a:prstGeom prst="rect">
            <a:avLst/>
          </a:prstGeom>
          <a:noFill/>
          <a:ln w="38100">
            <a:solidFill>
              <a:srgbClr val="F58A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B44346-CEE5-5B52-1BAB-7AF3CA1D90F5}"/>
              </a:ext>
            </a:extLst>
          </p:cNvPr>
          <p:cNvCxnSpPr/>
          <p:nvPr/>
        </p:nvCxnSpPr>
        <p:spPr>
          <a:xfrm flipV="1">
            <a:off x="471948" y="432619"/>
            <a:ext cx="1356852" cy="757084"/>
          </a:xfrm>
          <a:prstGeom prst="line">
            <a:avLst/>
          </a:prstGeom>
          <a:ln w="38100">
            <a:solidFill>
              <a:srgbClr val="F58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5C0C8E-0F4D-F699-98A0-CF19AC5A8F4B}"/>
              </a:ext>
            </a:extLst>
          </p:cNvPr>
          <p:cNvSpPr/>
          <p:nvPr/>
        </p:nvSpPr>
        <p:spPr>
          <a:xfrm>
            <a:off x="1828800" y="132735"/>
            <a:ext cx="4133088" cy="565355"/>
          </a:xfrm>
          <a:prstGeom prst="rect">
            <a:avLst/>
          </a:prstGeom>
          <a:ln w="38100">
            <a:solidFill>
              <a:srgbClr val="F58A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500" dirty="0">
                <a:solidFill>
                  <a:schemeClr val="tx1"/>
                </a:solidFill>
              </a:rPr>
              <a:t>存檔</a:t>
            </a:r>
            <a:r>
              <a:rPr lang="en-US" altLang="zh-TW" sz="3500" dirty="0">
                <a:solidFill>
                  <a:schemeClr val="tx1"/>
                </a:solidFill>
              </a:rPr>
              <a:t>(</a:t>
            </a:r>
            <a:r>
              <a:rPr lang="zh-TW" altLang="en-US" sz="3500" dirty="0">
                <a:solidFill>
                  <a:schemeClr val="tx1"/>
                </a:solidFill>
              </a:rPr>
              <a:t>隨時記得存檔</a:t>
            </a:r>
            <a:r>
              <a:rPr lang="en-US" altLang="zh-TW" sz="3500" dirty="0">
                <a:solidFill>
                  <a:schemeClr val="tx1"/>
                </a:solidFill>
              </a:rPr>
              <a:t>)</a:t>
            </a:r>
            <a:endParaRPr lang="zh-TW" altLang="en-US" sz="35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9408D9-6BEB-29D4-5C7E-3AED5F9A8CB7}"/>
              </a:ext>
            </a:extLst>
          </p:cNvPr>
          <p:cNvSpPr/>
          <p:nvPr/>
        </p:nvSpPr>
        <p:spPr>
          <a:xfrm>
            <a:off x="8630" y="1914832"/>
            <a:ext cx="1356852" cy="3620729"/>
          </a:xfrm>
          <a:prstGeom prst="rect">
            <a:avLst/>
          </a:prstGeom>
          <a:noFill/>
          <a:ln w="38100">
            <a:solidFill>
              <a:srgbClr val="F58A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7793C08-30F5-62C4-5197-F96B35ABD313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>
            <a:off x="687056" y="5535561"/>
            <a:ext cx="261395" cy="907027"/>
          </a:xfrm>
          <a:prstGeom prst="line">
            <a:avLst/>
          </a:prstGeom>
          <a:ln w="38100">
            <a:solidFill>
              <a:srgbClr val="F58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568B19D-AE7D-7B05-C776-03B503698CA1}"/>
              </a:ext>
            </a:extLst>
          </p:cNvPr>
          <p:cNvSpPr/>
          <p:nvPr/>
        </p:nvSpPr>
        <p:spPr>
          <a:xfrm>
            <a:off x="948451" y="6159910"/>
            <a:ext cx="1995948" cy="565355"/>
          </a:xfrm>
          <a:prstGeom prst="rect">
            <a:avLst/>
          </a:prstGeom>
          <a:ln w="38100">
            <a:solidFill>
              <a:srgbClr val="F58A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500" dirty="0">
                <a:solidFill>
                  <a:schemeClr val="tx1"/>
                </a:solidFill>
              </a:rPr>
              <a:t>程式清單</a:t>
            </a:r>
          </a:p>
        </p:txBody>
      </p:sp>
    </p:spTree>
    <p:extLst>
      <p:ext uri="{BB962C8B-B14F-4D97-AF65-F5344CB8AC3E}">
        <p14:creationId xmlns:p14="http://schemas.microsoft.com/office/powerpoint/2010/main" val="367990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2563D4-5DFF-1335-155A-7C7C46BA3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33" y="0"/>
            <a:ext cx="1224607" cy="6858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EE90F95-8E45-CB88-FCF8-D5D535E4D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03" t="44922" r="35377" b="21723"/>
          <a:stretch/>
        </p:blipFill>
        <p:spPr>
          <a:xfrm>
            <a:off x="8893717" y="584620"/>
            <a:ext cx="2616695" cy="1718377"/>
          </a:xfrm>
          <a:prstGeom prst="roundRect">
            <a:avLst/>
          </a:prstGeom>
          <a:ln w="38100">
            <a:solidFill>
              <a:schemeClr val="tx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7" name="Picture 2" descr="Automatically Loading a Driver Controlled Op Mode — FIRST Tech Challenge  Docs 0.2 documentation">
            <a:extLst>
              <a:ext uri="{FF2B5EF4-FFF2-40B4-BE49-F238E27FC236}">
                <a16:creationId xmlns:a16="http://schemas.microsoft.com/office/drawing/2014/main" id="{592B1DC0-010B-C2B5-ABEF-F3FEB265E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2" t="46032" r="1219" b="21723"/>
          <a:stretch/>
        </p:blipFill>
        <p:spPr bwMode="auto">
          <a:xfrm>
            <a:off x="8898459" y="2638638"/>
            <a:ext cx="2606746" cy="1580724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FTC Driver Station安卓版應用APK下載">
            <a:extLst>
              <a:ext uri="{FF2B5EF4-FFF2-40B4-BE49-F238E27FC236}">
                <a16:creationId xmlns:a16="http://schemas.microsoft.com/office/drawing/2014/main" id="{704A92C7-CF76-341E-5B5F-39BA8418C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6" t="45716" r="6449" b="23731"/>
          <a:stretch/>
        </p:blipFill>
        <p:spPr bwMode="auto">
          <a:xfrm>
            <a:off x="8893717" y="4692654"/>
            <a:ext cx="2611488" cy="1580726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6FE3E27-7FC2-C1BE-5BA0-2EE6533AFF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688" y="1281359"/>
            <a:ext cx="7968489" cy="429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8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3">
      <a:dk1>
        <a:srgbClr val="FFFFFF"/>
      </a:dk1>
      <a:lt1>
        <a:srgbClr val="1B262C"/>
      </a:lt1>
      <a:dk2>
        <a:srgbClr val="3282B8"/>
      </a:dk2>
      <a:lt2>
        <a:srgbClr val="BBE1FA"/>
      </a:lt2>
      <a:accent1>
        <a:srgbClr val="1B262C"/>
      </a:accent1>
      <a:accent2>
        <a:srgbClr val="0F4C75"/>
      </a:accent2>
      <a:accent3>
        <a:srgbClr val="3282B8"/>
      </a:accent3>
      <a:accent4>
        <a:srgbClr val="BBE1F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我的最愛">
      <a:majorFont>
        <a:latin typeface="Fira Code"/>
        <a:ea typeface="微軟正黑體"/>
        <a:cs typeface=""/>
      </a:majorFont>
      <a:minorFont>
        <a:latin typeface="Fira Code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3631</TotalTime>
  <Words>723</Words>
  <Application>Microsoft Office PowerPoint</Application>
  <PresentationFormat>寬螢幕</PresentationFormat>
  <Paragraphs>154</Paragraphs>
  <Slides>29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-apple-system</vt:lpstr>
      <vt:lpstr>DejaVu Sans</vt:lpstr>
      <vt:lpstr>Söhne</vt:lpstr>
      <vt:lpstr>微軟正黑體</vt:lpstr>
      <vt:lpstr>Arial</vt:lpstr>
      <vt:lpstr>Calibri</vt:lpstr>
      <vt:lpstr>Fira Code</vt:lpstr>
      <vt:lpstr>Symbol</vt:lpstr>
      <vt:lpstr>Wingdings</vt:lpstr>
      <vt:lpstr>Office 佈景主題</vt:lpstr>
      <vt:lpstr>FTC基礎程式</vt:lpstr>
      <vt:lpstr>程式撰寫方式</vt:lpstr>
      <vt:lpstr>STEP1 拿出電腦</vt:lpstr>
      <vt:lpstr>手機畫面</vt:lpstr>
      <vt:lpstr>PowerPoint 簡報</vt:lpstr>
      <vt:lpstr>PowerPoint 簡報</vt:lpstr>
      <vt:lpstr>PowerPoint 簡報</vt:lpstr>
      <vt:lpstr>PowerPoint 簡報</vt:lpstr>
      <vt:lpstr>PowerPoint 簡報</vt:lpstr>
      <vt:lpstr>程式設計的元素</vt:lpstr>
      <vt:lpstr>布林值</vt:lpstr>
      <vt:lpstr>布林值(判斷是否)</vt:lpstr>
      <vt:lpstr>布林值(判斷是否)</vt:lpstr>
      <vt:lpstr>布林值(判斷是否)</vt:lpstr>
      <vt:lpstr>布林值(判斷是否)</vt:lpstr>
      <vt:lpstr>流程控制</vt:lpstr>
      <vt:lpstr>PowerPoint 簡報</vt:lpstr>
      <vt:lpstr>了解手把按鍵</vt:lpstr>
      <vt:lpstr>確認手把底部的開關已設置到「X」位置</vt:lpstr>
      <vt:lpstr>PowerPoint 簡報</vt:lpstr>
      <vt:lpstr>PowerPoint 簡報</vt:lpstr>
      <vt:lpstr>PowerPoint 簡報</vt:lpstr>
      <vt:lpstr>PowerPoint 簡報</vt:lpstr>
      <vt:lpstr>變數(variables)</vt:lpstr>
      <vt:lpstr>變數(variables)</vt:lpstr>
      <vt:lpstr>控制DC程式範例</vt:lpstr>
      <vt:lpstr>PowerPoint 簡報</vt:lpstr>
      <vt:lpstr>PowerPoint 簡報</vt:lpstr>
      <vt:lpstr>麥克納姆輪程式(Blocks)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基礎程式課程</dc:title>
  <dc:creator>立穎 許</dc:creator>
  <cp:lastModifiedBy>立穎 許</cp:lastModifiedBy>
  <cp:revision>43</cp:revision>
  <dcterms:created xsi:type="dcterms:W3CDTF">2024-05-13T16:18:36Z</dcterms:created>
  <dcterms:modified xsi:type="dcterms:W3CDTF">2024-10-28T15:39:45Z</dcterms:modified>
</cp:coreProperties>
</file>